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1"/>
  </p:sldMasterIdLst>
  <p:notesMasterIdLst>
    <p:notesMasterId r:id="rId26"/>
  </p:notesMasterIdLst>
  <p:sldIdLst>
    <p:sldId id="256" r:id="rId2"/>
    <p:sldId id="271" r:id="rId3"/>
    <p:sldId id="280" r:id="rId4"/>
    <p:sldId id="264" r:id="rId5"/>
    <p:sldId id="265" r:id="rId6"/>
    <p:sldId id="259" r:id="rId7"/>
    <p:sldId id="263" r:id="rId8"/>
    <p:sldId id="276" r:id="rId9"/>
    <p:sldId id="269" r:id="rId10"/>
    <p:sldId id="282" r:id="rId11"/>
    <p:sldId id="283" r:id="rId12"/>
    <p:sldId id="260" r:id="rId13"/>
    <p:sldId id="270" r:id="rId14"/>
    <p:sldId id="261" r:id="rId15"/>
    <p:sldId id="262" r:id="rId16"/>
    <p:sldId id="267" r:id="rId17"/>
    <p:sldId id="279" r:id="rId18"/>
    <p:sldId id="278" r:id="rId19"/>
    <p:sldId id="281" r:id="rId20"/>
    <p:sldId id="273" r:id="rId21"/>
    <p:sldId id="268" r:id="rId22"/>
    <p:sldId id="274" r:id="rId23"/>
    <p:sldId id="275" r:id="rId24"/>
    <p:sldId id="272"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5D26B55-75CC-B04F-AC02-99050F3F2D5F}">
          <p14:sldIdLst>
            <p14:sldId id="256"/>
            <p14:sldId id="271"/>
          </p14:sldIdLst>
        </p14:section>
        <p14:section name="Introduction" id="{254CA204-BAB0-D245-B768-D0E4F27ECCDC}">
          <p14:sldIdLst>
            <p14:sldId id="280"/>
            <p14:sldId id="264"/>
            <p14:sldId id="265"/>
          </p14:sldIdLst>
        </p14:section>
        <p14:section name="Research hypothesis and objectives" id="{CEA8FE3E-D72B-E34D-A426-28BA5442F938}">
          <p14:sldIdLst>
            <p14:sldId id="259"/>
            <p14:sldId id="263"/>
          </p14:sldIdLst>
        </p14:section>
        <p14:section name="Related work" id="{E0990D01-4759-B840-8E35-DF894841F0F6}">
          <p14:sldIdLst>
            <p14:sldId id="276"/>
          </p14:sldIdLst>
        </p14:section>
        <p14:section name="Methods" id="{AA2C34AC-663D-AC4C-9A4A-347D110679D6}">
          <p14:sldIdLst>
            <p14:sldId id="269"/>
            <p14:sldId id="282"/>
            <p14:sldId id="283"/>
            <p14:sldId id="260"/>
            <p14:sldId id="270"/>
          </p14:sldIdLst>
        </p14:section>
        <p14:section name="Research plan" id="{FBE5EF9D-5B00-FF42-ACA3-0C3011830101}">
          <p14:sldIdLst>
            <p14:sldId id="261"/>
          </p14:sldIdLst>
        </p14:section>
        <p14:section name="Preliminary results" id="{CEEEDF50-B2D5-F54F-8AEF-4009D792E9C1}">
          <p14:sldIdLst>
            <p14:sldId id="262"/>
            <p14:sldId id="267"/>
            <p14:sldId id="279"/>
            <p14:sldId id="278"/>
            <p14:sldId id="281"/>
          </p14:sldIdLst>
        </p14:section>
        <p14:section name="Summary" id="{72F4C800-9FFD-0648-B4FD-5C1F66207A43}">
          <p14:sldIdLst>
            <p14:sldId id="273"/>
          </p14:sldIdLst>
        </p14:section>
        <p14:section name="References" id="{4183AE70-9C35-6649-A9BC-B719249743A7}">
          <p14:sldIdLst>
            <p14:sldId id="268"/>
          </p14:sldIdLst>
        </p14:section>
        <p14:section name="possible questions" id="{4ED6614A-02B2-B04F-A4ED-90F28599E145}">
          <p14:sldIdLst>
            <p14:sldId id="274"/>
            <p14:sldId id="275"/>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B00"/>
    <a:srgbClr val="BA3D07"/>
    <a:srgbClr val="E94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152"/>
    <p:restoredTop sz="69924"/>
  </p:normalViewPr>
  <p:slideViewPr>
    <p:cSldViewPr snapToGrid="0" snapToObjects="1">
      <p:cViewPr>
        <p:scale>
          <a:sx n="50" d="100"/>
          <a:sy n="50" d="100"/>
        </p:scale>
        <p:origin x="2488" y="752"/>
      </p:cViewPr>
      <p:guideLst/>
    </p:cSldViewPr>
  </p:slideViewPr>
  <p:notesTextViewPr>
    <p:cViewPr>
      <p:scale>
        <a:sx n="95" d="100"/>
        <a:sy n="9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61C6BC-5293-D843-9F45-06055732FB86}" type="datetimeFigureOut">
              <a:rPr lang="en-US" smtClean="0"/>
              <a:t>7/28/19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19DB6A-656C-944F-A024-0E1A7C45D2CF}" type="slidenum">
              <a:rPr lang="en-US" smtClean="0"/>
              <a:t>‹#›</a:t>
            </a:fld>
            <a:endParaRPr lang="en-US"/>
          </a:p>
        </p:txBody>
      </p:sp>
    </p:spTree>
    <p:extLst>
      <p:ext uri="{BB962C8B-B14F-4D97-AF65-F5344CB8AC3E}">
        <p14:creationId xmlns:p14="http://schemas.microsoft.com/office/powerpoint/2010/main" val="1468945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sciencedirect-com.ezlibrary.technion.ac.il/science/article/pii/S1352231015000254"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sciencedirect-com.ezlibrary.technion.ac.il/science/article/pii/S1352231008005748#tbl6"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להציג את עצמי ואת הרקע שלי</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a:t>
            </a:fld>
            <a:endParaRPr lang="en-US"/>
          </a:p>
        </p:txBody>
      </p:sp>
    </p:spTree>
    <p:extLst>
      <p:ext uri="{BB962C8B-B14F-4D97-AF65-F5344CB8AC3E}">
        <p14:creationId xmlns:p14="http://schemas.microsoft.com/office/powerpoint/2010/main" val="2123574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15</a:t>
            </a:fld>
            <a:endParaRPr lang="en-US"/>
          </a:p>
        </p:txBody>
      </p:sp>
    </p:spTree>
    <p:extLst>
      <p:ext uri="{BB962C8B-B14F-4D97-AF65-F5344CB8AC3E}">
        <p14:creationId xmlns:p14="http://schemas.microsoft.com/office/powerpoint/2010/main" val="2110112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16</a:t>
            </a:fld>
            <a:endParaRPr lang="en-US"/>
          </a:p>
        </p:txBody>
      </p:sp>
    </p:spTree>
    <p:extLst>
      <p:ext uri="{BB962C8B-B14F-4D97-AF65-F5344CB8AC3E}">
        <p14:creationId xmlns:p14="http://schemas.microsoft.com/office/powerpoint/2010/main" val="987798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17</a:t>
            </a:fld>
            <a:endParaRPr lang="en-US"/>
          </a:p>
        </p:txBody>
      </p:sp>
    </p:spTree>
    <p:extLst>
      <p:ext uri="{BB962C8B-B14F-4D97-AF65-F5344CB8AC3E}">
        <p14:creationId xmlns:p14="http://schemas.microsoft.com/office/powerpoint/2010/main" val="24440204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18</a:t>
            </a:fld>
            <a:endParaRPr lang="en-US"/>
          </a:p>
        </p:txBody>
      </p:sp>
    </p:spTree>
    <p:extLst>
      <p:ext uri="{BB962C8B-B14F-4D97-AF65-F5344CB8AC3E}">
        <p14:creationId xmlns:p14="http://schemas.microsoft.com/office/powerpoint/2010/main" val="1383188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19</a:t>
            </a:fld>
            <a:endParaRPr lang="en-US"/>
          </a:p>
        </p:txBody>
      </p:sp>
    </p:spTree>
    <p:extLst>
      <p:ext uri="{BB962C8B-B14F-4D97-AF65-F5344CB8AC3E}">
        <p14:creationId xmlns:p14="http://schemas.microsoft.com/office/powerpoint/2010/main" val="2285790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increasing number of sensors not necessarily add one in a new location, sometimes locations </a:t>
            </a:r>
            <a:r>
              <a:rPr lang="en-US"/>
              <a:t>are changed</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23</a:t>
            </a:fld>
            <a:endParaRPr lang="en-US"/>
          </a:p>
        </p:txBody>
      </p:sp>
    </p:spTree>
    <p:extLst>
      <p:ext uri="{BB962C8B-B14F-4D97-AF65-F5344CB8AC3E}">
        <p14:creationId xmlns:p14="http://schemas.microsoft.com/office/powerpoint/2010/main" val="3197435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a:t>
            </a:fld>
            <a:endParaRPr lang="en-US"/>
          </a:p>
        </p:txBody>
      </p:sp>
    </p:spTree>
    <p:extLst>
      <p:ext uri="{BB962C8B-B14F-4D97-AF65-F5344CB8AC3E}">
        <p14:creationId xmlns:p14="http://schemas.microsoft.com/office/powerpoint/2010/main" val="1411522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*זיהום אוויר – מיותר לפרט יותר מידי. יש לנו מקורות תעשייתיים – מתקני אנרגיה, תעשייה כימית, פטרוכימית, שפולטים תוצרי שריפת </a:t>
            </a:r>
            <a:r>
              <a:rPr lang="he-IL" dirty="0" err="1"/>
              <a:t>דלקים</a:t>
            </a:r>
            <a:r>
              <a:rPr lang="he-IL" dirty="0"/>
              <a:t> או מזהמים אחרים מתהליך הייצור, כמו </a:t>
            </a:r>
            <a:r>
              <a:rPr lang="he-IL" dirty="0" err="1"/>
              <a:t>נוקסים</a:t>
            </a:r>
            <a:r>
              <a:rPr lang="he-IL" dirty="0"/>
              <a:t>, פחמן חד חמצני, דו-חמצני, חלקיקים, אמוניה, מתאן, </a:t>
            </a:r>
            <a:r>
              <a:rPr lang="en-US" dirty="0"/>
              <a:t>VOCs</a:t>
            </a:r>
            <a:r>
              <a:rPr lang="he-IL" dirty="0"/>
              <a:t>...  יש לנו תחבורה שפולטת הרבה פיח שחור </a:t>
            </a:r>
            <a:r>
              <a:rPr lang="he-IL" dirty="0" err="1"/>
              <a:t>ונוקסים</a:t>
            </a:r>
            <a:r>
              <a:rPr lang="he-IL" dirty="0"/>
              <a:t>, יש לנו אוזון, מזהם שניוני שנוצר מחמצון פוטוכימי </a:t>
            </a:r>
            <a:r>
              <a:rPr lang="he-IL" dirty="0" err="1"/>
              <a:t>בטרופוספירה</a:t>
            </a:r>
            <a:r>
              <a:rPr lang="he-IL" dirty="0"/>
              <a:t> של מזהמים ראשוניים. יש גם מקורות טבעיים, כמו אבק וכדומה. </a:t>
            </a:r>
            <a:endParaRPr lang="en-US" dirty="0"/>
          </a:p>
          <a:p>
            <a:pPr marL="0" algn="r" defTabSz="914400" rtl="1" eaLnBrk="1" latinLnBrk="0" hangingPunct="1"/>
            <a:r>
              <a:rPr lang="he-IL" dirty="0"/>
              <a:t>אזכיר שכרגע ההתייחסות בהצעת המחקר היא למקורות נקודתיים כמו ארובות של מפעלים, כי זה הכי פשוט. </a:t>
            </a:r>
          </a:p>
          <a:p>
            <a:pPr marL="0" algn="r" defTabSz="914400" rtl="1" eaLnBrk="1" latinLnBrk="0" hangingPunct="1"/>
            <a:endParaRPr lang="he-IL" dirty="0"/>
          </a:p>
          <a:p>
            <a:pPr marL="0" algn="r" defTabSz="914400" rtl="1" eaLnBrk="1" latinLnBrk="0" hangingPunct="1"/>
            <a:r>
              <a:rPr lang="he-IL" dirty="0"/>
              <a:t>*למה </a:t>
            </a:r>
            <a:r>
              <a:rPr lang="he-IL" dirty="0" err="1"/>
              <a:t>לנטר</a:t>
            </a:r>
            <a:r>
              <a:rPr lang="he-IL" dirty="0"/>
              <a:t> זיהום אוויר – הכרחי </a:t>
            </a:r>
            <a:r>
              <a:rPr lang="he-IL" dirty="0" err="1"/>
              <a:t>לנטר</a:t>
            </a:r>
            <a:r>
              <a:rPr lang="he-IL" dirty="0"/>
              <a:t> כדי לשלוט ולהפחית בכמות הפליטות ממקורות </a:t>
            </a:r>
            <a:r>
              <a:rPr lang="he-IL" dirty="0" err="1"/>
              <a:t>אנתרופוגניים</a:t>
            </a:r>
            <a:r>
              <a:rPr lang="he-IL" dirty="0"/>
              <a:t>. מדידות של זיהום אוויר יכולות לשמש בזמן אמת (טווח קצר) למניעת חשיפה של </a:t>
            </a:r>
            <a:r>
              <a:rPr lang="he-IL" dirty="0" err="1"/>
              <a:t>אוכלוסיה</a:t>
            </a:r>
            <a:r>
              <a:rPr lang="he-IL" dirty="0"/>
              <a:t> על ידי איתור של ריכוזים גבוהים ואזהרה של </a:t>
            </a:r>
            <a:r>
              <a:rPr lang="he-IL" dirty="0" err="1"/>
              <a:t>האוכלוסיה</a:t>
            </a:r>
            <a:r>
              <a:rPr lang="he-IL" dirty="0"/>
              <a:t>, לאכיפה של מפעלים, איתור דליפות ובטווח ארוך יותר נתונים כאלו יכולים לשמש למחקרים </a:t>
            </a:r>
            <a:r>
              <a:rPr lang="he-IL" dirty="0" err="1"/>
              <a:t>אפידימיולוגים</a:t>
            </a:r>
            <a:r>
              <a:rPr lang="he-IL" dirty="0"/>
              <a:t> והערכות חשיפה, למחקר אקלימי או לפיתוח ותכנון עירוני. </a:t>
            </a:r>
          </a:p>
          <a:p>
            <a:pPr marL="0" algn="r" defTabSz="914400" rtl="1" eaLnBrk="1" latinLnBrk="0" hangingPunct="1"/>
            <a:endParaRPr lang="he-IL" dirty="0"/>
          </a:p>
          <a:p>
            <a:pPr marL="0" algn="r" defTabSz="914400" rtl="1" eaLnBrk="1" latinLnBrk="0" hangingPunct="1"/>
            <a:r>
              <a:rPr lang="he-IL" dirty="0"/>
              <a:t>*למטרות האלו האתגר הכי גדול הוא הפקה של מפות זיהום אוויר </a:t>
            </a:r>
            <a:r>
              <a:rPr lang="he-IL" dirty="0" err="1"/>
              <a:t>ברלוזוצית</a:t>
            </a:r>
            <a:r>
              <a:rPr lang="he-IL" dirty="0"/>
              <a:t> זמן-מרחב גבוהה. </a:t>
            </a:r>
          </a:p>
          <a:p>
            <a:pPr marL="0" algn="r" defTabSz="914400" rtl="1" eaLnBrk="1" latinLnBrk="0" hangingPunct="1"/>
            <a:r>
              <a:rPr lang="he-IL" dirty="0"/>
              <a:t>*השיטות הקלאסיות בהן משתמשים לניטור בדרך כלל הן – </a:t>
            </a:r>
          </a:p>
          <a:p>
            <a:pPr marL="228600" indent="-228600" algn="r" defTabSz="914400" rtl="1" eaLnBrk="1" latinLnBrk="0" hangingPunct="1">
              <a:buAutoNum type="arabicPeriod"/>
            </a:pPr>
            <a:r>
              <a:rPr lang="he-IL" dirty="0"/>
              <a:t>תחנות ניטור </a:t>
            </a:r>
          </a:p>
          <a:p>
            <a:pPr marL="228600" indent="-228600" algn="r" defTabSz="914400" rtl="1" eaLnBrk="1" latinLnBrk="0" hangingPunct="1">
              <a:buAutoNum type="arabicPeriod"/>
            </a:pPr>
            <a:r>
              <a:rPr lang="he-IL" dirty="0"/>
              <a:t>קמפיינים לטווח קצר של ניטור </a:t>
            </a:r>
          </a:p>
          <a:p>
            <a:pPr marL="0" indent="0" algn="r" defTabSz="914400" rtl="1" eaLnBrk="1" latinLnBrk="0" hangingPunct="1">
              <a:buNone/>
            </a:pPr>
            <a:r>
              <a:rPr lang="he-IL" dirty="0"/>
              <a:t>היתרונות של שתי השיטות האלו בעצם משלימים – בתחנות ניטור המכשור יקר, מדויק, איכותי. הנתונים המתקבלים הם עקביים אך מעטים ביותר (להציג מפה של פריסת תחנות ניטור). לעומת זאת, קמפיינים לטווח קצר יכולים לתת רזולוציה מרחבית גבוהה יותר לאזור מסוים, אבל אין טווח זמן ארוך של מדידות ולפעמים זה בעייתי אם יש צורך להבין דפוסים עונתיים וכדומה. </a:t>
            </a:r>
          </a:p>
          <a:p>
            <a:pPr marL="0" indent="0" algn="r" defTabSz="914400" rtl="1" eaLnBrk="1" latinLnBrk="0" hangingPunct="1">
              <a:buNone/>
            </a:pPr>
            <a:r>
              <a:rPr lang="he-IL" dirty="0"/>
              <a:t>*גישה אחרת שהתפתחה בשנים האחרונות היא שימוש ב- WDESN (רשת אלחוטית פזורה של חיישנים סביבתיים) רשת של חיישנים שלרוב משדרת בזמן אמת נתונים לגוף מרכזי ולרוב מורכבת מחיישנים זולים יותר ממה שיש בתחנות ניטור. לגישה הזאת כמה יתרונות ברורים – חיישנים קטנים, ניידים יותר, זולים יותר. ובאמת בשנים האחרונות חיישנים כאלה משכו עניין רב במחקרים ובפרויקטים של איסוף מידע מערים כמו </a:t>
            </a:r>
            <a:r>
              <a:rPr lang="en-US" dirty="0" err="1"/>
              <a:t>citySense</a:t>
            </a:r>
            <a:r>
              <a:rPr lang="he-IL" dirty="0"/>
              <a:t> , </a:t>
            </a:r>
            <a:r>
              <a:rPr lang="en-US" dirty="0" err="1"/>
              <a:t>openSense</a:t>
            </a:r>
            <a:r>
              <a:rPr lang="he-IL" dirty="0"/>
              <a:t>, </a:t>
            </a:r>
            <a:r>
              <a:rPr lang="en-US" dirty="0"/>
              <a:t>Array of things</a:t>
            </a:r>
            <a:r>
              <a:rPr lang="he-IL" dirty="0"/>
              <a:t>.</a:t>
            </a:r>
          </a:p>
          <a:p>
            <a:pPr marL="0" indent="0" algn="r" defTabSz="914400" rtl="1" eaLnBrk="1" latinLnBrk="0" hangingPunct="1">
              <a:buNone/>
            </a:pPr>
            <a:r>
              <a:rPr lang="he-IL" dirty="0"/>
              <a:t>כמובן חשוב לציין שאחת הבעיות היא האמינות כרגע של החיישנים האלו ורמת הדיוק שלהם, זמן חיים לא ברור. עם זאת, בהחלט לא מעט מחקרים הראו שהם מסוגלים לייצג בצורה נכונה את מגמות השינוי של המזהמים בזמן ובמרחב. </a:t>
            </a:r>
          </a:p>
          <a:p>
            <a:pPr marL="0" algn="r" defTabSz="914400" rtl="1" eaLnBrk="1" latinLnBrk="0" hangingPunct="1"/>
            <a:endParaRPr lang="he-IL" dirty="0"/>
          </a:p>
          <a:p>
            <a:pPr marL="0" algn="r" defTabSz="914400" rtl="1" eaLnBrk="1" latinLnBrk="0" hangingPunct="1"/>
            <a:r>
              <a:rPr lang="he-IL" dirty="0"/>
              <a:t>תעשיה - </a:t>
            </a:r>
            <a:endParaRPr lang="en-US" dirty="0"/>
          </a:p>
          <a:p>
            <a:pPr marL="0" algn="r" defTabSz="914400" rtl="1" eaLnBrk="1" latinLnBrk="0" hangingPunct="1"/>
            <a:r>
              <a:rPr lang="he-IL" dirty="0"/>
              <a:t>ארובות מפעל צין</a:t>
            </a:r>
          </a:p>
          <a:p>
            <a:pPr marL="0" algn="r" defTabSz="914400" rtl="1" eaLnBrk="1" latinLnBrk="0" hangingPunct="1"/>
            <a:r>
              <a:rPr lang="he-IL" dirty="0"/>
              <a:t>מפעלי ים המלח</a:t>
            </a:r>
          </a:p>
          <a:p>
            <a:pPr marL="0" algn="r" defTabSz="914400" rtl="1" eaLnBrk="1" latinLnBrk="0" hangingPunct="1"/>
            <a:r>
              <a:rPr lang="he-IL" dirty="0"/>
              <a:t>מסוף פחם בתחנת הכוח בחדרה</a:t>
            </a:r>
            <a:endParaRPr lang="en-US" dirty="0"/>
          </a:p>
          <a:p>
            <a:pPr marL="0" algn="r" defTabSz="914400" rtl="1" eaLnBrk="1" latinLnBrk="0" hangingPunct="1"/>
            <a:r>
              <a:rPr lang="he-IL" dirty="0"/>
              <a:t>תחבורה -</a:t>
            </a:r>
          </a:p>
          <a:p>
            <a:pPr marL="0" algn="r" defTabSz="914400" rtl="1" eaLnBrk="1" latinLnBrk="0" hangingPunct="1"/>
            <a:endParaRPr lang="he-IL" dirty="0"/>
          </a:p>
        </p:txBody>
      </p:sp>
      <p:sp>
        <p:nvSpPr>
          <p:cNvPr id="4" name="Slide Number Placeholder 3"/>
          <p:cNvSpPr>
            <a:spLocks noGrp="1"/>
          </p:cNvSpPr>
          <p:nvPr>
            <p:ph type="sldNum" sz="quarter" idx="5"/>
          </p:nvPr>
        </p:nvSpPr>
        <p:spPr/>
        <p:txBody>
          <a:bodyPr/>
          <a:lstStyle/>
          <a:p>
            <a:fld id="{4C19DB6A-656C-944F-A024-0E1A7C45D2CF}" type="slidenum">
              <a:rPr lang="en-US" smtClean="0"/>
              <a:t>3</a:t>
            </a:fld>
            <a:endParaRPr lang="en-US"/>
          </a:p>
        </p:txBody>
      </p:sp>
    </p:spTree>
    <p:extLst>
      <p:ext uri="{BB962C8B-B14F-4D97-AF65-F5344CB8AC3E}">
        <p14:creationId xmlns:p14="http://schemas.microsoft.com/office/powerpoint/2010/main" val="2074465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בעצם כדי להתמודד עם בעיית הייצוג במרחב שנוצרת עוד ברמת המדידות, יש כמה גישות – </a:t>
            </a:r>
            <a:endParaRPr lang="en-US" dirty="0"/>
          </a:p>
          <a:p>
            <a:pPr marL="0" algn="r" defTabSz="914400" rtl="1" eaLnBrk="1" latinLnBrk="0" hangingPunct="1"/>
            <a:endParaRPr lang="he-IL" dirty="0"/>
          </a:p>
          <a:p>
            <a:pPr marL="0" algn="r" defTabSz="914400" rtl="1" eaLnBrk="1" latinLnBrk="0" hangingPunct="1"/>
            <a:r>
              <a:rPr lang="he-IL" dirty="0"/>
              <a:t>גישות של שיטות אינטרפולציה מרחביות כמו </a:t>
            </a:r>
            <a:r>
              <a:rPr lang="en-US" dirty="0"/>
              <a:t>KRIGING</a:t>
            </a:r>
            <a:r>
              <a:rPr lang="he-IL" dirty="0"/>
              <a:t> ו-</a:t>
            </a:r>
            <a:r>
              <a:rPr lang="en-US" dirty="0"/>
              <a:t>IDW</a:t>
            </a:r>
            <a:r>
              <a:rPr lang="he-IL" dirty="0"/>
              <a:t> או מודלים של </a:t>
            </a:r>
            <a:r>
              <a:rPr lang="en-US" dirty="0"/>
              <a:t>LUR</a:t>
            </a:r>
            <a:r>
              <a:rPr lang="he-IL" dirty="0"/>
              <a:t> שמשתמשים בקורלציות בין שימושי קרקע למדידות קיימות כדי להסיק על מקומות אחרים במרחב או בזמן. </a:t>
            </a:r>
          </a:p>
          <a:p>
            <a:pPr marL="0" algn="r" defTabSz="914400" rtl="1" eaLnBrk="1" latinLnBrk="0" hangingPunct="1"/>
            <a:r>
              <a:rPr lang="he-IL" dirty="0"/>
              <a:t>ישנה גם הגישה של שימוש במודלים אטמוספיריים של הסעה ודיספרסיה (</a:t>
            </a:r>
            <a:r>
              <a:rPr lang="en-US" dirty="0"/>
              <a:t>ATD</a:t>
            </a:r>
            <a:r>
              <a:rPr lang="he-IL" dirty="0"/>
              <a:t>) כדי לכמת באופן דטרמיניסטי את הפיזור במרחב של המזהמים מהמקור. הרבה פעמים משתמשים במודלים האלו כדי לחזות את הפיזור של המזהמים במרחב, כאשר המדידות הדלילות במרחב משמשות לכיול או אימות של ביצועי המודל. הבעיה עם השימוש במודלים כדי להעריך את הפיזור המרחבי של המזהמים זה שצריך</a:t>
            </a:r>
            <a:r>
              <a:rPr lang="en-US" dirty="0"/>
              <a:t> </a:t>
            </a:r>
            <a:r>
              <a:rPr lang="he-IL" dirty="0"/>
              <a:t>(בין היתר, כי גם ידע על הכימיה צריך) ידע על המקורות – קצב הפליטה, מיקום המקורות, נתוני מזג אוויר. זה לא מידע שתמיד יש ולכן לפעמים המדידות הדלילות שקיימות בכלל משמשות קודם כל למציאת המקורות בתהליך של </a:t>
            </a:r>
            <a:r>
              <a:rPr lang="en-US" dirty="0"/>
              <a:t>STE</a:t>
            </a:r>
            <a:r>
              <a:rPr lang="he-IL" dirty="0"/>
              <a:t> – כאשר מכניסים למודל הדיספרסיה מקורות שונים עם קצבי פליטה שונים עד שמוצאים את הקונסטלציה בה ההפרש בין המדידות בפועל להערכת הריכוז לפי המודל, קטן מספיק. </a:t>
            </a:r>
            <a:endParaRPr lang="en-US" dirty="0"/>
          </a:p>
          <a:p>
            <a:pPr marL="0" algn="r" defTabSz="914400" rtl="1" eaLnBrk="1" latinLnBrk="0" hangingPunct="1"/>
            <a:r>
              <a:rPr lang="he-IL" dirty="0"/>
              <a:t>(ככה הגעתי לנושא של העבודה הזאת – שי הוא מומחה ל-</a:t>
            </a:r>
            <a:r>
              <a:rPr lang="en-US" dirty="0"/>
              <a:t>STE</a:t>
            </a:r>
            <a:r>
              <a:rPr lang="he-IL" dirty="0"/>
              <a:t> ולחיישנים והתעניינתי בעבודה שלו ומשם נולד הרעיון של כיוון המחקר הזה שתכף אציג). </a:t>
            </a:r>
          </a:p>
          <a:p>
            <a:pPr marL="0" algn="r" defTabSz="914400" rtl="1" eaLnBrk="1" latinLnBrk="0" hangingPunct="1"/>
            <a:r>
              <a:rPr lang="he-IL" dirty="0"/>
              <a:t>גם לבעיה הזאת של מציאת המקור, שימוש בפריסה נכונה של MSU</a:t>
            </a:r>
            <a:r>
              <a:rPr lang="en-US" dirty="0"/>
              <a:t>s</a:t>
            </a:r>
            <a:r>
              <a:rPr lang="he-IL" dirty="0"/>
              <a:t> ברשת אלחוטית פזורה יכולה לתת יתרון משמעותי על פני שיטות הניטור הקיימות. </a:t>
            </a:r>
          </a:p>
        </p:txBody>
      </p:sp>
      <p:sp>
        <p:nvSpPr>
          <p:cNvPr id="4" name="Slide Number Placeholder 3"/>
          <p:cNvSpPr>
            <a:spLocks noGrp="1"/>
          </p:cNvSpPr>
          <p:nvPr>
            <p:ph type="sldNum" sz="quarter" idx="5"/>
          </p:nvPr>
        </p:nvSpPr>
        <p:spPr/>
        <p:txBody>
          <a:bodyPr/>
          <a:lstStyle/>
          <a:p>
            <a:fld id="{4C19DB6A-656C-944F-A024-0E1A7C45D2CF}" type="slidenum">
              <a:rPr lang="en-US" smtClean="0"/>
              <a:t>4</a:t>
            </a:fld>
            <a:endParaRPr lang="en-US"/>
          </a:p>
        </p:txBody>
      </p:sp>
    </p:spTree>
    <p:extLst>
      <p:ext uri="{BB962C8B-B14F-4D97-AF65-F5344CB8AC3E}">
        <p14:creationId xmlns:p14="http://schemas.microsoft.com/office/powerpoint/2010/main" val="2053616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למה זה חשוב לנו? בעצם הרקע הזה בא לדבר בהרחבה של הבעיה הקיימת היום – הייצוג הדליל במרחב של תחנות ניטור, המחסור בנתונים ברורים על פליטות נקודתיות. ולהעלות את ההיפותזה ששימוש ברשת אלחוטית פזורה של חיישני זיהום אוויר יכול להוות כיוון טוב להתמודד עם הבעיות האלו, אבל מציג בפנינו בעיה של הצבת החיישנים ופריסת הרשת בצורה המיטבית ביותר. </a:t>
            </a:r>
          </a:p>
          <a:p>
            <a:pPr marL="0" algn="r" defTabSz="914400" rtl="1" eaLnBrk="1" latinLnBrk="0" hangingPunct="1"/>
            <a:endParaRPr lang="he-IL" dirty="0"/>
          </a:p>
          <a:p>
            <a:pPr marL="0" algn="r" defTabSz="914400" rtl="1" eaLnBrk="1" latinLnBrk="0" hangingPunct="1"/>
            <a:r>
              <a:rPr lang="he-IL" dirty="0"/>
              <a:t>כשמשאבים הם בלתי מוגבלים – תקציב וכוח אדם – אין לנו בעיה, אפשר לייצג יופי את שדה הזיהום ולמצוא את מקורות הפליטה אם נפרוש אינסוף חיישנים ויהיה לנו מספיק כוח אדם לטפל בכולם. אבל, בינתיים זה לא המצב ותמיד יש מגבלות של עלות וכוח אדם. </a:t>
            </a:r>
          </a:p>
          <a:p>
            <a:pPr marL="0" algn="r" defTabSz="914400" rtl="1" eaLnBrk="1" latinLnBrk="0" hangingPunct="1"/>
            <a:endParaRPr lang="he-IL" dirty="0"/>
          </a:p>
          <a:p>
            <a:pPr marL="0" algn="r" defTabSz="914400" rtl="1" eaLnBrk="1" latinLnBrk="0" hangingPunct="1"/>
            <a:r>
              <a:rPr lang="he-IL" dirty="0"/>
              <a:t>מחיר הרשת לרוב יקבע על סמך תכונות החיישנים – הרגישות שלהם, טווח המדידה שלהם, ויכולות להיות גם מגבלות פרקטיות על מיקום הפרישה שגם הן יכולות להשפיע על מחיר פריסת הרשת – למשל אולי לא ניתן לפרוש קרוב למקור ונצטרך לכן חיישנים רגישים לריכוזים נמוכים יותר כדי לפרוש רחוק מהמקור. </a:t>
            </a:r>
            <a:endParaRPr lang="en-US" dirty="0"/>
          </a:p>
          <a:p>
            <a:pPr marL="0" algn="r" defTabSz="914400" rtl="1" eaLnBrk="1" latinLnBrk="0" hangingPunct="1"/>
            <a:endParaRPr lang="he-IL" dirty="0"/>
          </a:p>
          <a:p>
            <a:pPr marL="0" algn="r" defTabSz="914400" rtl="1" eaLnBrk="1" latinLnBrk="0" hangingPunct="1"/>
            <a:r>
              <a:rPr lang="he-IL" dirty="0"/>
              <a:t>שאלה נוספת שעולה – רשת שהיא סטטית והחיישנים לא משנים את מיקומם צריכה להתחשב בתנאים הממוצעים של הפליטות ומזג האוויר. נוכל אולי לקבל את </a:t>
            </a:r>
            <a:r>
              <a:rPr lang="he-IL" dirty="0" err="1"/>
              <a:t>הפיתרון</a:t>
            </a:r>
            <a:r>
              <a:rPr lang="he-IL" dirty="0"/>
              <a:t> הכי </a:t>
            </a:r>
            <a:r>
              <a:rPr lang="he-IL" dirty="0" err="1"/>
              <a:t>רובאסטי</a:t>
            </a:r>
            <a:r>
              <a:rPr lang="he-IL" dirty="0"/>
              <a:t> אבל אם יהיה שינוי במקורות הידועים או </a:t>
            </a:r>
            <a:r>
              <a:rPr lang="he-IL" dirty="0" err="1"/>
              <a:t>וריאביליות</a:t>
            </a:r>
            <a:r>
              <a:rPr lang="he-IL" dirty="0"/>
              <a:t> גדולה מידי בתנאי מזג האוויר, </a:t>
            </a:r>
            <a:r>
              <a:rPr lang="he-IL" dirty="0" err="1"/>
              <a:t>הפיתרון</a:t>
            </a:r>
            <a:r>
              <a:rPr lang="he-IL" dirty="0"/>
              <a:t> הזה עלול להיכשל, ואז יש לשקול אסטרטגיות של פריסה מחדש של הרשת. </a:t>
            </a:r>
          </a:p>
          <a:p>
            <a:pPr marL="0" algn="r" defTabSz="914400" rtl="1" eaLnBrk="1" latinLnBrk="0" hangingPunct="1"/>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העבודה הזאת באה להציע מודל אופטימיזציה מרובת-מטרות לפריסה של רשת אלחוטית פזורה של חיישני זיהום אוויר בזמן ובמרחב שמאזן בין מטרות שונות תחת מגבלות מסוימות. המטרה ליצר כלי למקבלי החלטות כאשר רוצים להקים רשת חדשה לטווח ארוך או על מנת לבצע מדידה לטווח קצר למטרות של אכיפה ואיתור חריגות. </a:t>
            </a:r>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he-IL" dirty="0"/>
          </a:p>
          <a:p>
            <a:pPr marL="0" algn="r" defTabSz="914400" rtl="1" eaLnBrk="1" latinLnBrk="0" hangingPunct="1"/>
            <a:r>
              <a:rPr lang="he-IL" sz="1200" dirty="0"/>
              <a:t>חסר לי גם בהצעה מחקר שמדבר על </a:t>
            </a:r>
            <a:r>
              <a:rPr lang="he-IL" sz="1200" dirty="0" err="1"/>
              <a:t>הסקאלות</a:t>
            </a:r>
            <a:r>
              <a:rPr lang="he-IL" sz="1200" dirty="0"/>
              <a:t> של השונות המרחבית הגבוהה שיש </a:t>
            </a:r>
            <a:r>
              <a:rPr lang="he-IL" sz="1200" dirty="0" err="1"/>
              <a:t>למזהמי</a:t>
            </a:r>
            <a:r>
              <a:rPr lang="he-IL" sz="1200" dirty="0"/>
              <a:t> אוויר. – </a:t>
            </a:r>
            <a:r>
              <a:rPr lang="he-IL" sz="1200" dirty="0" err="1"/>
              <a:t>מולצ'אנוב</a:t>
            </a:r>
            <a:r>
              <a:rPr lang="he-IL" sz="1200" dirty="0"/>
              <a:t> ? </a:t>
            </a:r>
            <a:r>
              <a:rPr lang="en-US" dirty="0">
                <a:hlinkClick r:id="rId3"/>
              </a:rPr>
              <a:t>https://www-sciencedirect-com.ezlibrary.technion.ac.il/science/article/pii/S1352231015000254</a:t>
            </a:r>
            <a:endParaRPr lang="en-US" dirty="0"/>
          </a:p>
          <a:p>
            <a:pPr marL="0" algn="r" defTabSz="914400" rtl="1" eaLnBrk="1" latinLnBrk="0" hangingPunct="1"/>
            <a:r>
              <a:rPr lang="en-US" dirty="0">
                <a:hlinkClick r:id="rId4"/>
              </a:rPr>
              <a:t>https://www-sciencedirect-com.ezlibrary.technion.ac.il/science/article/pii/S1352231008005748#tbl6</a:t>
            </a:r>
            <a:endParaRPr lang="en-US" dirty="0"/>
          </a:p>
          <a:p>
            <a:pPr marL="0" algn="r" defTabSz="914400" rtl="1" eaLnBrk="1" latinLnBrk="0" hangingPunct="1"/>
            <a:endParaRPr lang="en-US" sz="1200" dirty="0"/>
          </a:p>
          <a:p>
            <a:pPr marL="0" algn="r" defTabSz="914400" rtl="1" eaLnBrk="1" latinLnBrk="0" hangingPunct="1"/>
            <a:endParaRPr lang="en-US" sz="1200" dirty="0"/>
          </a:p>
        </p:txBody>
      </p:sp>
      <p:sp>
        <p:nvSpPr>
          <p:cNvPr id="4" name="Slide Number Placeholder 3"/>
          <p:cNvSpPr>
            <a:spLocks noGrp="1"/>
          </p:cNvSpPr>
          <p:nvPr>
            <p:ph type="sldNum" sz="quarter" idx="5"/>
          </p:nvPr>
        </p:nvSpPr>
        <p:spPr/>
        <p:txBody>
          <a:bodyPr/>
          <a:lstStyle/>
          <a:p>
            <a:fld id="{4C19DB6A-656C-944F-A024-0E1A7C45D2CF}" type="slidenum">
              <a:rPr lang="en-US" smtClean="0"/>
              <a:t>5</a:t>
            </a:fld>
            <a:endParaRPr lang="en-US"/>
          </a:p>
        </p:txBody>
      </p:sp>
    </p:spTree>
    <p:extLst>
      <p:ext uri="{BB962C8B-B14F-4D97-AF65-F5344CB8AC3E}">
        <p14:creationId xmlns:p14="http://schemas.microsoft.com/office/powerpoint/2010/main" val="1588835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העבודה הזאת באה להציע מודל אופטימיזציה מרובת-מטרות לפריסה של רשת אלחוטית פזורה של חיישני זיהום אוויר בזמן ובמרחב שמאזן בין מטרות שונות תחת מגבלות מסוימות. המטרה ליצר כלי למקבלי החלטות כאשר רוצים להקים רשת חדשה לטווח ארוך או על מנת לבצע מדידה לטווח קצר למטרות של אכיפה ואיתור חריגות. </a:t>
            </a:r>
          </a:p>
          <a:p>
            <a:pPr algn="r" rtl="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6</a:t>
            </a:fld>
            <a:endParaRPr lang="en-US"/>
          </a:p>
        </p:txBody>
      </p:sp>
    </p:spTree>
    <p:extLst>
      <p:ext uri="{BB962C8B-B14F-4D97-AF65-F5344CB8AC3E}">
        <p14:creationId xmlns:p14="http://schemas.microsoft.com/office/powerpoint/2010/main" val="625598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אז איזה עבודות נעשו עד כה בתחום </a:t>
            </a:r>
            <a:r>
              <a:rPr lang="en-US" dirty="0"/>
              <a:t>?</a:t>
            </a:r>
            <a:endParaRPr lang="he-IL" dirty="0"/>
          </a:p>
          <a:p>
            <a:pPr marL="0" algn="r" defTabSz="914400" rtl="1" eaLnBrk="1" latinLnBrk="0" hangingPunct="1"/>
            <a:r>
              <a:rPr lang="he-IL" dirty="0"/>
              <a:t>לא מעט עבודות הגיעו מרקע של מדעי המחשב, או מעולם החיישנים בכלל, ללא ספציפיות לזיהום אוויר. </a:t>
            </a:r>
            <a:endParaRPr lang="en-US" dirty="0"/>
          </a:p>
          <a:p>
            <a:pPr marL="0" algn="r" defTabSz="914400" rtl="1" eaLnBrk="1" latinLnBrk="0" hangingPunct="1"/>
            <a:endParaRPr lang="en-US" dirty="0"/>
          </a:p>
          <a:p>
            <a:pPr marL="0" algn="r" defTabSz="914400" rtl="1" eaLnBrk="1" latinLnBrk="0" hangingPunct="1"/>
            <a:r>
              <a:rPr lang="he-IL" dirty="0"/>
              <a:t>מקריאה של מאמרים בתחום, אני חושבת שהיה ברור שיש קשר בין השיטה שיושמה לבין המטרה או השימוש של הרשת אותה רצו לפרוש.</a:t>
            </a:r>
          </a:p>
          <a:p>
            <a:pPr marL="0" algn="r" defTabSz="914400" rtl="1" eaLnBrk="1" latinLnBrk="0" hangingPunct="1"/>
            <a:r>
              <a:rPr lang="he-IL" dirty="0"/>
              <a:t>כלומר - </a:t>
            </a:r>
            <a:endParaRPr lang="en-US" dirty="0"/>
          </a:p>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8</a:t>
            </a:fld>
            <a:endParaRPr lang="en-US"/>
          </a:p>
        </p:txBody>
      </p:sp>
    </p:spTree>
    <p:extLst>
      <p:ext uri="{BB962C8B-B14F-4D97-AF65-F5344CB8AC3E}">
        <p14:creationId xmlns:p14="http://schemas.microsoft.com/office/powerpoint/2010/main" val="3647719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סרטון של האופטימיזציה</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9</a:t>
            </a:fld>
            <a:endParaRPr lang="en-US"/>
          </a:p>
        </p:txBody>
      </p:sp>
    </p:spTree>
    <p:extLst>
      <p:ext uri="{BB962C8B-B14F-4D97-AF65-F5344CB8AC3E}">
        <p14:creationId xmlns:p14="http://schemas.microsoft.com/office/powerpoint/2010/main" val="3975924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13</a:t>
            </a:fld>
            <a:endParaRPr lang="en-US"/>
          </a:p>
        </p:txBody>
      </p:sp>
    </p:spTree>
    <p:extLst>
      <p:ext uri="{BB962C8B-B14F-4D97-AF65-F5344CB8AC3E}">
        <p14:creationId xmlns:p14="http://schemas.microsoft.com/office/powerpoint/2010/main" val="3237047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A6B7378-31A9-DB44-894C-03E8C2ED7889}" type="datetime1">
              <a:rPr lang="en-US" smtClean="0"/>
              <a:t>7/28/19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236915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8D4C73-60D3-0342-B8C6-34098BE63682}" type="datetime1">
              <a:rPr lang="en-US" smtClean="0"/>
              <a:t>7/28/19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651345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E47F4E-766A-634E-B452-E6116746C5B4}" type="datetime1">
              <a:rPr lang="en-US" smtClean="0"/>
              <a:t>7/28/19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4187660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B1B0F1-5C2A-1B45-9D89-48C964EA1C03}" type="datetime1">
              <a:rPr lang="en-US" smtClean="0"/>
              <a:t>7/28/19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64972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6FE8B2-3E6B-CE42-88A5-3F4A2A52E42A}" type="datetime1">
              <a:rPr lang="en-US" smtClean="0"/>
              <a:t>7/28/19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736839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12B9CD-4C29-6044-AA8C-05AEABECC371}" type="datetime1">
              <a:rPr lang="en-US" smtClean="0"/>
              <a:t>7/28/19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312825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6105AE-9694-2C42-83F0-527CA5043850}" type="datetime1">
              <a:rPr lang="en-US" smtClean="0"/>
              <a:t>7/28/19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431677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F00107C-4825-A24A-A5AF-9370509A2654}" type="datetime1">
              <a:rPr lang="en-US" smtClean="0"/>
              <a:t>7/28/19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2928859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4FBF49-E7DF-8442-A5FC-8F1B71B6E125}" type="datetime1">
              <a:rPr lang="en-US" smtClean="0"/>
              <a:t>7/28/19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1007491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7FBD626-B034-C248-A363-3CFE6CB8C2E5}" type="datetime1">
              <a:rPr lang="en-US" smtClean="0"/>
              <a:t>7/28/19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1890289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D6F037-90D4-BA4D-8A01-601C77890850}" type="datetime1">
              <a:rPr lang="en-US" smtClean="0"/>
              <a:t>7/28/19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081115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EF0E9C-7D03-4A47-A0EB-A556169A1B7F}" type="datetime1">
              <a:rPr lang="en-US" smtClean="0"/>
              <a:t>7/28/19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A4AC6D-9836-9F4A-961A-ECAC0CEAF37F}" type="slidenum">
              <a:rPr lang="en-US" smtClean="0"/>
              <a:t>‹#›</a:t>
            </a:fld>
            <a:endParaRPr lang="en-US"/>
          </a:p>
        </p:txBody>
      </p:sp>
    </p:spTree>
    <p:extLst>
      <p:ext uri="{BB962C8B-B14F-4D97-AF65-F5344CB8AC3E}">
        <p14:creationId xmlns:p14="http://schemas.microsoft.com/office/powerpoint/2010/main" val="1841058574"/>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F8EBC-B23E-F14E-A745-5586959BD0FA}"/>
              </a:ext>
            </a:extLst>
          </p:cNvPr>
          <p:cNvSpPr>
            <a:spLocks noGrp="1"/>
          </p:cNvSpPr>
          <p:nvPr>
            <p:ph type="ctrTitle"/>
          </p:nvPr>
        </p:nvSpPr>
        <p:spPr>
          <a:xfrm>
            <a:off x="6459695" y="1625772"/>
            <a:ext cx="5445372" cy="2889114"/>
          </a:xfrm>
        </p:spPr>
        <p:txBody>
          <a:bodyPr anchor="b">
            <a:noAutofit/>
          </a:bodyPr>
          <a:lstStyle/>
          <a:p>
            <a:r>
              <a:rPr lang="en-US" sz="4400" dirty="0">
                <a:latin typeface="DaunPenh" pitchFamily="2" charset="0"/>
                <a:ea typeface="Tahoma" panose="020B0604030504040204" pitchFamily="34" charset="0"/>
                <a:cs typeface="DaunPenh" pitchFamily="2" charset="0"/>
              </a:rPr>
              <a:t>Development of methods for adaptive and optimal deployment of heterogeneous sensor array for accurate representation of air pollution and its sources</a:t>
            </a:r>
          </a:p>
        </p:txBody>
      </p:sp>
      <p:sp>
        <p:nvSpPr>
          <p:cNvPr id="3" name="Subtitle 2">
            <a:extLst>
              <a:ext uri="{FF2B5EF4-FFF2-40B4-BE49-F238E27FC236}">
                <a16:creationId xmlns:a16="http://schemas.microsoft.com/office/drawing/2014/main" id="{AA4EAF13-8D1C-5F48-BDFD-6EAFA0307561}"/>
              </a:ext>
            </a:extLst>
          </p:cNvPr>
          <p:cNvSpPr>
            <a:spLocks noGrp="1"/>
          </p:cNvSpPr>
          <p:nvPr>
            <p:ph type="subTitle" idx="1"/>
          </p:nvPr>
        </p:nvSpPr>
        <p:spPr>
          <a:xfrm>
            <a:off x="5786410" y="5123872"/>
            <a:ext cx="5149515" cy="1962728"/>
          </a:xfrm>
        </p:spPr>
        <p:txBody>
          <a:bodyPr anchor="t">
            <a:noAutofit/>
          </a:bodyPr>
          <a:lstStyle/>
          <a:p>
            <a:r>
              <a:rPr lang="en-US" sz="3200" dirty="0">
                <a:latin typeface="DaunPenh" pitchFamily="2" charset="0"/>
                <a:cs typeface="DaunPenh" pitchFamily="2" charset="0"/>
              </a:rPr>
              <a:t>Pre-Thesis seminar - 7.8.2019</a:t>
            </a:r>
          </a:p>
          <a:p>
            <a:r>
              <a:rPr lang="en-US" sz="3200" dirty="0" err="1">
                <a:latin typeface="DaunPenh" pitchFamily="2" charset="0"/>
                <a:cs typeface="DaunPenh" pitchFamily="2" charset="0"/>
              </a:rPr>
              <a:t>Idit</a:t>
            </a:r>
            <a:r>
              <a:rPr lang="en-US" sz="3200" dirty="0">
                <a:latin typeface="DaunPenh" pitchFamily="2" charset="0"/>
                <a:cs typeface="DaunPenh" pitchFamily="2" charset="0"/>
              </a:rPr>
              <a:t> </a:t>
            </a:r>
            <a:r>
              <a:rPr lang="en-US" sz="3200" dirty="0" err="1">
                <a:latin typeface="DaunPenh" pitchFamily="2" charset="0"/>
                <a:cs typeface="DaunPenh" pitchFamily="2" charset="0"/>
              </a:rPr>
              <a:t>Belachsen</a:t>
            </a:r>
            <a:endParaRPr lang="en-US" sz="3200" dirty="0">
              <a:latin typeface="DaunPenh" pitchFamily="2" charset="0"/>
              <a:cs typeface="DaunPenh" pitchFamily="2" charset="0"/>
            </a:endParaRPr>
          </a:p>
          <a:p>
            <a:r>
              <a:rPr lang="en-US" sz="3200" b="1" dirty="0">
                <a:latin typeface="DaunPenh" pitchFamily="2" charset="0"/>
                <a:cs typeface="DaunPenh" pitchFamily="2" charset="0"/>
              </a:rPr>
              <a:t>Advisors:</a:t>
            </a:r>
            <a:r>
              <a:rPr lang="en-US" sz="3200" dirty="0">
                <a:latin typeface="DaunPenh" pitchFamily="2" charset="0"/>
                <a:cs typeface="DaunPenh" pitchFamily="2" charset="0"/>
              </a:rPr>
              <a:t> Barak </a:t>
            </a:r>
            <a:r>
              <a:rPr lang="en-US" sz="3200" dirty="0" err="1">
                <a:latin typeface="DaunPenh" pitchFamily="2" charset="0"/>
                <a:cs typeface="DaunPenh" pitchFamily="2" charset="0"/>
              </a:rPr>
              <a:t>Fishbain</a:t>
            </a:r>
            <a:r>
              <a:rPr lang="en-US" sz="3200" dirty="0">
                <a:latin typeface="DaunPenh" pitchFamily="2" charset="0"/>
                <a:cs typeface="DaunPenh" pitchFamily="2" charset="0"/>
              </a:rPr>
              <a:t>, Shai Kendler</a:t>
            </a:r>
          </a:p>
          <a:p>
            <a:endParaRPr lang="en-US" sz="3200" dirty="0">
              <a:latin typeface="DaunPenh" pitchFamily="2" charset="0"/>
              <a:cs typeface="DaunPenh" pitchFamily="2" charset="0"/>
            </a:endParaRPr>
          </a:p>
        </p:txBody>
      </p:sp>
      <p:pic>
        <p:nvPicPr>
          <p:cNvPr id="6" name="Picture 5">
            <a:extLst>
              <a:ext uri="{FF2B5EF4-FFF2-40B4-BE49-F238E27FC236}">
                <a16:creationId xmlns:a16="http://schemas.microsoft.com/office/drawing/2014/main" id="{1F605CA8-48C7-5843-84B3-02147EFECB8F}"/>
              </a:ext>
            </a:extLst>
          </p:cNvPr>
          <p:cNvPicPr>
            <a:picLocks noChangeAspect="1"/>
          </p:cNvPicPr>
          <p:nvPr/>
        </p:nvPicPr>
        <p:blipFill rotWithShape="1">
          <a:blip r:embed="rId3"/>
          <a:srcRect l="13504" r="41697" b="1"/>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7" name="TextBox 6">
            <a:extLst>
              <a:ext uri="{FF2B5EF4-FFF2-40B4-BE49-F238E27FC236}">
                <a16:creationId xmlns:a16="http://schemas.microsoft.com/office/drawing/2014/main" id="{88C0DD02-9EA8-CE46-9E35-CC56C1A1E8ED}"/>
              </a:ext>
            </a:extLst>
          </p:cNvPr>
          <p:cNvSpPr txBox="1"/>
          <p:nvPr/>
        </p:nvSpPr>
        <p:spPr>
          <a:xfrm>
            <a:off x="5010912" y="4700016"/>
            <a:ext cx="7181068" cy="53596"/>
          </a:xfrm>
          <a:prstGeom prst="rect">
            <a:avLst/>
          </a:prstGeom>
          <a:solidFill>
            <a:schemeClr val="tx1">
              <a:lumMod val="85000"/>
            </a:schemeClr>
          </a:solidFill>
        </p:spPr>
        <p:txBody>
          <a:bodyPr wrap="square" rtlCol="0">
            <a:spAutoFit/>
          </a:bodyPr>
          <a:lstStyle/>
          <a:p>
            <a:endParaRPr lang="en-US" dirty="0"/>
          </a:p>
        </p:txBody>
      </p:sp>
    </p:spTree>
    <p:extLst>
      <p:ext uri="{BB962C8B-B14F-4D97-AF65-F5344CB8AC3E}">
        <p14:creationId xmlns:p14="http://schemas.microsoft.com/office/powerpoint/2010/main" val="48619993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2CD471-B515-2346-AEA6-80D573DDA521}"/>
              </a:ext>
            </a:extLst>
          </p:cNvPr>
          <p:cNvSpPr>
            <a:spLocks noGrp="1"/>
          </p:cNvSpPr>
          <p:nvPr>
            <p:ph type="sldNum" sz="quarter" idx="12"/>
          </p:nvPr>
        </p:nvSpPr>
        <p:spPr/>
        <p:txBody>
          <a:bodyPr/>
          <a:lstStyle/>
          <a:p>
            <a:fld id="{CBA4AC6D-9836-9F4A-961A-ECAC0CEAF37F}" type="slidenum">
              <a:rPr lang="en-US" smtClean="0"/>
              <a:t>10</a:t>
            </a:fld>
            <a:endParaRPr lang="en-US"/>
          </a:p>
        </p:txBody>
      </p:sp>
      <p:grpSp>
        <p:nvGrpSpPr>
          <p:cNvPr id="5" name="Group 4">
            <a:extLst>
              <a:ext uri="{FF2B5EF4-FFF2-40B4-BE49-F238E27FC236}">
                <a16:creationId xmlns:a16="http://schemas.microsoft.com/office/drawing/2014/main" id="{B78FE83A-31E2-6448-B373-0219F31B4743}"/>
              </a:ext>
            </a:extLst>
          </p:cNvPr>
          <p:cNvGrpSpPr/>
          <p:nvPr/>
        </p:nvGrpSpPr>
        <p:grpSpPr>
          <a:xfrm>
            <a:off x="1059442" y="381334"/>
            <a:ext cx="10073116" cy="6095331"/>
            <a:chOff x="3036428" y="24602891"/>
            <a:chExt cx="10073116" cy="6095331"/>
          </a:xfrm>
        </p:grpSpPr>
        <p:pic>
          <p:nvPicPr>
            <p:cNvPr id="6" name="Picture 5">
              <a:extLst>
                <a:ext uri="{FF2B5EF4-FFF2-40B4-BE49-F238E27FC236}">
                  <a16:creationId xmlns:a16="http://schemas.microsoft.com/office/drawing/2014/main" id="{DF81D4A7-601A-4445-9E88-2FB3A8406BF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239064" y="25843449"/>
              <a:ext cx="7299021" cy="4701065"/>
            </a:xfrm>
            <a:prstGeom prst="rect">
              <a:avLst/>
            </a:prstGeom>
          </p:spPr>
        </p:pic>
        <p:grpSp>
          <p:nvGrpSpPr>
            <p:cNvPr id="7" name="Group 6">
              <a:extLst>
                <a:ext uri="{FF2B5EF4-FFF2-40B4-BE49-F238E27FC236}">
                  <a16:creationId xmlns:a16="http://schemas.microsoft.com/office/drawing/2014/main" id="{7041D9FE-E2A5-F140-BB74-BB9003490429}"/>
                </a:ext>
              </a:extLst>
            </p:cNvPr>
            <p:cNvGrpSpPr/>
            <p:nvPr/>
          </p:nvGrpSpPr>
          <p:grpSpPr>
            <a:xfrm>
              <a:off x="3036428" y="24602891"/>
              <a:ext cx="10073116" cy="6095331"/>
              <a:chOff x="2453766" y="24994506"/>
              <a:chExt cx="10570588" cy="6267465"/>
            </a:xfrm>
          </p:grpSpPr>
          <p:sp>
            <p:nvSpPr>
              <p:cNvPr id="8" name="Rectangle 7">
                <a:extLst>
                  <a:ext uri="{FF2B5EF4-FFF2-40B4-BE49-F238E27FC236}">
                    <a16:creationId xmlns:a16="http://schemas.microsoft.com/office/drawing/2014/main" id="{9D3ED120-71BC-CD48-93FF-AD75E62429FD}"/>
                  </a:ext>
                </a:extLst>
              </p:cNvPr>
              <p:cNvSpPr/>
              <p:nvPr/>
            </p:nvSpPr>
            <p:spPr>
              <a:xfrm>
                <a:off x="2453766" y="27863420"/>
                <a:ext cx="2539271" cy="1424108"/>
              </a:xfrm>
              <a:prstGeom prst="rect">
                <a:avLst/>
              </a:prstGeom>
            </p:spPr>
            <p:txBody>
              <a:bodyPr wrap="square">
                <a:spAutoFit/>
              </a:bodyPr>
              <a:lstStyle/>
              <a:p>
                <a:r>
                  <a:rPr lang="en-US" sz="2800" dirty="0">
                    <a:solidFill>
                      <a:srgbClr val="C00000"/>
                    </a:solidFill>
                    <a:latin typeface="Montserrat Extra Bold" panose="00000900000000000000" pitchFamily="50" charset="0"/>
                  </a:rPr>
                  <a:t>A set of candidate solutions</a:t>
                </a:r>
                <a:endParaRPr lang="en-US" sz="2800" dirty="0">
                  <a:solidFill>
                    <a:srgbClr val="C00000"/>
                  </a:solidFill>
                </a:endParaRPr>
              </a:p>
            </p:txBody>
          </p:sp>
          <p:cxnSp>
            <p:nvCxnSpPr>
              <p:cNvPr id="9" name="Straight Arrow Connector 8">
                <a:extLst>
                  <a:ext uri="{FF2B5EF4-FFF2-40B4-BE49-F238E27FC236}">
                    <a16:creationId xmlns:a16="http://schemas.microsoft.com/office/drawing/2014/main" id="{68C79908-C070-0D40-B9EB-9A70A5460C1E}"/>
                  </a:ext>
                </a:extLst>
              </p:cNvPr>
              <p:cNvCxnSpPr>
                <a:cxnSpLocks/>
              </p:cNvCxnSpPr>
              <p:nvPr/>
            </p:nvCxnSpPr>
            <p:spPr>
              <a:xfrm>
                <a:off x="4172469" y="28642346"/>
                <a:ext cx="1422544" cy="0"/>
              </a:xfrm>
              <a:prstGeom prst="straightConnector1">
                <a:avLst/>
              </a:prstGeom>
              <a:ln w="31750">
                <a:solidFill>
                  <a:srgbClr val="C00000"/>
                </a:solidFill>
                <a:headEnd type="triangle"/>
                <a:tailEnd type="triangle"/>
              </a:ln>
            </p:spPr>
            <p:style>
              <a:lnRef idx="3">
                <a:schemeClr val="accent6"/>
              </a:lnRef>
              <a:fillRef idx="0">
                <a:schemeClr val="accent6"/>
              </a:fillRef>
              <a:effectRef idx="2">
                <a:schemeClr val="accent6"/>
              </a:effectRef>
              <a:fontRef idx="minor">
                <a:schemeClr val="tx1"/>
              </a:fontRef>
            </p:style>
          </p:cxnSp>
          <p:sp>
            <p:nvSpPr>
              <p:cNvPr id="10" name="Rectangle 9">
                <a:extLst>
                  <a:ext uri="{FF2B5EF4-FFF2-40B4-BE49-F238E27FC236}">
                    <a16:creationId xmlns:a16="http://schemas.microsoft.com/office/drawing/2014/main" id="{0031BAFE-1A3C-9445-B718-EEF32D2886E6}"/>
                  </a:ext>
                </a:extLst>
              </p:cNvPr>
              <p:cNvSpPr/>
              <p:nvPr/>
            </p:nvSpPr>
            <p:spPr>
              <a:xfrm>
                <a:off x="3259170" y="30280920"/>
                <a:ext cx="2842086" cy="981051"/>
              </a:xfrm>
              <a:prstGeom prst="rect">
                <a:avLst/>
              </a:prstGeom>
            </p:spPr>
            <p:txBody>
              <a:bodyPr wrap="square">
                <a:spAutoFit/>
              </a:bodyPr>
              <a:lstStyle/>
              <a:p>
                <a:r>
                  <a:rPr lang="en-US" sz="2800" dirty="0">
                    <a:solidFill>
                      <a:srgbClr val="C00000"/>
                    </a:solidFill>
                    <a:latin typeface="Montserrat Extra Bold" panose="00000900000000000000" pitchFamily="50" charset="0"/>
                  </a:rPr>
                  <a:t>All solutions are Non-dominated</a:t>
                </a:r>
                <a:endParaRPr lang="en-US" sz="2800" dirty="0">
                  <a:solidFill>
                    <a:srgbClr val="C00000"/>
                  </a:solidFill>
                </a:endParaRPr>
              </a:p>
            </p:txBody>
          </p:sp>
          <p:sp>
            <p:nvSpPr>
              <p:cNvPr id="11" name="Rectangle 10">
                <a:extLst>
                  <a:ext uri="{FF2B5EF4-FFF2-40B4-BE49-F238E27FC236}">
                    <a16:creationId xmlns:a16="http://schemas.microsoft.com/office/drawing/2014/main" id="{6CAE78FE-7BE5-5644-AC91-063D61602625}"/>
                  </a:ext>
                </a:extLst>
              </p:cNvPr>
              <p:cNvSpPr/>
              <p:nvPr/>
            </p:nvSpPr>
            <p:spPr>
              <a:xfrm>
                <a:off x="4763882" y="24994506"/>
                <a:ext cx="6127834" cy="1424108"/>
              </a:xfrm>
              <a:prstGeom prst="rect">
                <a:avLst/>
              </a:prstGeom>
            </p:spPr>
            <p:txBody>
              <a:bodyPr wrap="square">
                <a:spAutoFit/>
              </a:bodyPr>
              <a:lstStyle/>
              <a:p>
                <a:r>
                  <a:rPr lang="en-US" sz="2800" dirty="0">
                    <a:solidFill>
                      <a:srgbClr val="C00000"/>
                    </a:solidFill>
                    <a:latin typeface="Montserrat Extra Bold" panose="00000900000000000000" pitchFamily="50" charset="0"/>
                  </a:rPr>
                  <a:t>Environmental pressure causes natural selection. Better candidates are more likely to survive and reproduce</a:t>
                </a:r>
                <a:endParaRPr lang="en-US" sz="2800" dirty="0">
                  <a:solidFill>
                    <a:srgbClr val="C00000"/>
                  </a:solidFill>
                </a:endParaRPr>
              </a:p>
            </p:txBody>
          </p:sp>
          <p:grpSp>
            <p:nvGrpSpPr>
              <p:cNvPr id="12" name="Group 11">
                <a:extLst>
                  <a:ext uri="{FF2B5EF4-FFF2-40B4-BE49-F238E27FC236}">
                    <a16:creationId xmlns:a16="http://schemas.microsoft.com/office/drawing/2014/main" id="{B083AAD9-AD19-F24C-9F36-1E1819BBECDB}"/>
                  </a:ext>
                </a:extLst>
              </p:cNvPr>
              <p:cNvGrpSpPr/>
              <p:nvPr/>
            </p:nvGrpSpPr>
            <p:grpSpPr>
              <a:xfrm>
                <a:off x="5948458" y="26521133"/>
                <a:ext cx="524113" cy="174577"/>
                <a:chOff x="5948458" y="26504163"/>
                <a:chExt cx="524113" cy="174577"/>
              </a:xfrm>
            </p:grpSpPr>
            <p:cxnSp>
              <p:nvCxnSpPr>
                <p:cNvPr id="15" name="Straight Arrow Connector 14">
                  <a:extLst>
                    <a:ext uri="{FF2B5EF4-FFF2-40B4-BE49-F238E27FC236}">
                      <a16:creationId xmlns:a16="http://schemas.microsoft.com/office/drawing/2014/main" id="{A5CAB960-751E-0240-A6D7-B78BC47D3DB9}"/>
                    </a:ext>
                  </a:extLst>
                </p:cNvPr>
                <p:cNvCxnSpPr>
                  <a:cxnSpLocks/>
                </p:cNvCxnSpPr>
                <p:nvPr/>
              </p:nvCxnSpPr>
              <p:spPr>
                <a:xfrm>
                  <a:off x="5948458" y="26671680"/>
                  <a:ext cx="524113" cy="0"/>
                </a:xfrm>
                <a:prstGeom prst="straightConnector1">
                  <a:avLst/>
                </a:prstGeom>
                <a:ln w="31750">
                  <a:solidFill>
                    <a:srgbClr val="C00000"/>
                  </a:solidFill>
                  <a:headEnd type="none"/>
                  <a:tailEnd type="triangle"/>
                </a:ln>
              </p:spPr>
              <p:style>
                <a:lnRef idx="3">
                  <a:schemeClr val="accent6"/>
                </a:lnRef>
                <a:fillRef idx="0">
                  <a:schemeClr val="accent6"/>
                </a:fillRef>
                <a:effectRef idx="2">
                  <a:schemeClr val="accent6"/>
                </a:effectRef>
                <a:fontRef idx="minor">
                  <a:schemeClr val="tx1"/>
                </a:fontRef>
              </p:style>
            </p:cxnSp>
            <p:cxnSp>
              <p:nvCxnSpPr>
                <p:cNvPr id="16" name="Straight Arrow Connector 15">
                  <a:extLst>
                    <a:ext uri="{FF2B5EF4-FFF2-40B4-BE49-F238E27FC236}">
                      <a16:creationId xmlns:a16="http://schemas.microsoft.com/office/drawing/2014/main" id="{C8DFCD5A-5B81-B84A-A8F6-43415A8380BA}"/>
                    </a:ext>
                  </a:extLst>
                </p:cNvPr>
                <p:cNvCxnSpPr>
                  <a:cxnSpLocks/>
                </p:cNvCxnSpPr>
                <p:nvPr/>
              </p:nvCxnSpPr>
              <p:spPr>
                <a:xfrm>
                  <a:off x="5954777" y="26504163"/>
                  <a:ext cx="0" cy="174577"/>
                </a:xfrm>
                <a:prstGeom prst="straightConnector1">
                  <a:avLst/>
                </a:prstGeom>
                <a:ln w="31750">
                  <a:solidFill>
                    <a:srgbClr val="C00000"/>
                  </a:solidFill>
                  <a:headEnd type="none"/>
                  <a:tailEnd type="none"/>
                </a:ln>
              </p:spPr>
              <p:style>
                <a:lnRef idx="3">
                  <a:schemeClr val="accent6"/>
                </a:lnRef>
                <a:fillRef idx="0">
                  <a:schemeClr val="accent6"/>
                </a:fillRef>
                <a:effectRef idx="2">
                  <a:schemeClr val="accent6"/>
                </a:effectRef>
                <a:fontRef idx="minor">
                  <a:schemeClr val="tx1"/>
                </a:fontRef>
              </p:style>
            </p:cxnSp>
          </p:grpSp>
          <p:sp>
            <p:nvSpPr>
              <p:cNvPr id="13" name="Rectangle 12">
                <a:extLst>
                  <a:ext uri="{FF2B5EF4-FFF2-40B4-BE49-F238E27FC236}">
                    <a16:creationId xmlns:a16="http://schemas.microsoft.com/office/drawing/2014/main" id="{B4034D39-A775-C749-9E80-8418A9629DA2}"/>
                  </a:ext>
                </a:extLst>
              </p:cNvPr>
              <p:cNvSpPr/>
              <p:nvPr/>
            </p:nvSpPr>
            <p:spPr>
              <a:xfrm>
                <a:off x="10485083" y="29851639"/>
                <a:ext cx="2539271" cy="981051"/>
              </a:xfrm>
              <a:prstGeom prst="rect">
                <a:avLst/>
              </a:prstGeom>
            </p:spPr>
            <p:txBody>
              <a:bodyPr wrap="square">
                <a:spAutoFit/>
              </a:bodyPr>
              <a:lstStyle/>
              <a:p>
                <a:r>
                  <a:rPr lang="en-US" sz="2800" dirty="0">
                    <a:solidFill>
                      <a:srgbClr val="C00000"/>
                    </a:solidFill>
                    <a:latin typeface="Montserrat Extra Bold" panose="00000900000000000000" pitchFamily="50" charset="0"/>
                  </a:rPr>
                  <a:t>New </a:t>
                </a:r>
              </a:p>
              <a:p>
                <a:r>
                  <a:rPr lang="en-US" sz="2800" dirty="0">
                    <a:solidFill>
                      <a:srgbClr val="C00000"/>
                    </a:solidFill>
                    <a:latin typeface="Montserrat Extra Bold" panose="00000900000000000000" pitchFamily="50" charset="0"/>
                  </a:rPr>
                  <a:t>solutions</a:t>
                </a:r>
                <a:endParaRPr lang="en-US" sz="2800" dirty="0">
                  <a:solidFill>
                    <a:srgbClr val="C00000"/>
                  </a:solidFill>
                </a:endParaRPr>
              </a:p>
            </p:txBody>
          </p:sp>
          <p:cxnSp>
            <p:nvCxnSpPr>
              <p:cNvPr id="14" name="Straight Arrow Connector 13">
                <a:extLst>
                  <a:ext uri="{FF2B5EF4-FFF2-40B4-BE49-F238E27FC236}">
                    <a16:creationId xmlns:a16="http://schemas.microsoft.com/office/drawing/2014/main" id="{0E7C7A30-09FE-6E44-8E86-8A2F053A93D5}"/>
                  </a:ext>
                </a:extLst>
              </p:cNvPr>
              <p:cNvCxnSpPr>
                <a:cxnSpLocks/>
              </p:cNvCxnSpPr>
              <p:nvPr/>
            </p:nvCxnSpPr>
            <p:spPr>
              <a:xfrm>
                <a:off x="9988074" y="30378048"/>
                <a:ext cx="416408" cy="0"/>
              </a:xfrm>
              <a:prstGeom prst="straightConnector1">
                <a:avLst/>
              </a:prstGeom>
              <a:ln w="31750">
                <a:solidFill>
                  <a:srgbClr val="C00000"/>
                </a:solidFill>
                <a:headEnd type="triangle"/>
                <a:tailEnd type="triangle"/>
              </a:ln>
            </p:spPr>
            <p:style>
              <a:lnRef idx="3">
                <a:schemeClr val="accent6"/>
              </a:lnRef>
              <a:fillRef idx="0">
                <a:schemeClr val="accent6"/>
              </a:fillRef>
              <a:effectRef idx="2">
                <a:schemeClr val="accent6"/>
              </a:effectRef>
              <a:fontRef idx="minor">
                <a:schemeClr val="tx1"/>
              </a:fontRef>
            </p:style>
          </p:cxnSp>
        </p:grpSp>
      </p:grpSp>
    </p:spTree>
    <p:extLst>
      <p:ext uri="{BB962C8B-B14F-4D97-AF65-F5344CB8AC3E}">
        <p14:creationId xmlns:p14="http://schemas.microsoft.com/office/powerpoint/2010/main" val="1635586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5CF960-50A6-954B-81AB-4E334AF8FBC7}"/>
              </a:ext>
            </a:extLst>
          </p:cNvPr>
          <p:cNvSpPr>
            <a:spLocks noGrp="1"/>
          </p:cNvSpPr>
          <p:nvPr>
            <p:ph type="sldNum" sz="quarter" idx="12"/>
          </p:nvPr>
        </p:nvSpPr>
        <p:spPr/>
        <p:txBody>
          <a:bodyPr/>
          <a:lstStyle/>
          <a:p>
            <a:fld id="{CBA4AC6D-9836-9F4A-961A-ECAC0CEAF37F}" type="slidenum">
              <a:rPr lang="en-US" smtClean="0"/>
              <a:t>11</a:t>
            </a:fld>
            <a:endParaRPr lang="en-US"/>
          </a:p>
        </p:txBody>
      </p:sp>
      <p:grpSp>
        <p:nvGrpSpPr>
          <p:cNvPr id="5" name="קבוצה 29">
            <a:extLst>
              <a:ext uri="{FF2B5EF4-FFF2-40B4-BE49-F238E27FC236}">
                <a16:creationId xmlns:a16="http://schemas.microsoft.com/office/drawing/2014/main" id="{84BE2868-29B1-E04D-9CCB-4A23983BA47C}"/>
              </a:ext>
            </a:extLst>
          </p:cNvPr>
          <p:cNvGrpSpPr/>
          <p:nvPr/>
        </p:nvGrpSpPr>
        <p:grpSpPr>
          <a:xfrm>
            <a:off x="2488636" y="1178663"/>
            <a:ext cx="6572600" cy="4371655"/>
            <a:chOff x="2488636" y="1178663"/>
            <a:chExt cx="6572600" cy="4371655"/>
          </a:xfrm>
        </p:grpSpPr>
        <p:sp>
          <p:nvSpPr>
            <p:cNvPr id="6" name="מלבן 14">
              <a:extLst>
                <a:ext uri="{FF2B5EF4-FFF2-40B4-BE49-F238E27FC236}">
                  <a16:creationId xmlns:a16="http://schemas.microsoft.com/office/drawing/2014/main" id="{FD240EC0-DF41-A34B-A6C4-A957FB2F2F2A}"/>
                </a:ext>
              </a:extLst>
            </p:cNvPr>
            <p:cNvSpPr/>
            <p:nvPr/>
          </p:nvSpPr>
          <p:spPr>
            <a:xfrm>
              <a:off x="2488636" y="1180112"/>
              <a:ext cx="6445814" cy="43702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pic>
          <p:nvPicPr>
            <p:cNvPr id="7" name="תמונה 9">
              <a:extLst>
                <a:ext uri="{FF2B5EF4-FFF2-40B4-BE49-F238E27FC236}">
                  <a16:creationId xmlns:a16="http://schemas.microsoft.com/office/drawing/2014/main" id="{F5906C9E-5B7D-0A4C-BD33-D72D373B572C}"/>
                </a:ext>
              </a:extLst>
            </p:cNvPr>
            <p:cNvPicPr>
              <a:picLocks noChangeAspect="1"/>
            </p:cNvPicPr>
            <p:nvPr/>
          </p:nvPicPr>
          <p:blipFill>
            <a:blip r:embed="rId2"/>
            <a:stretch>
              <a:fillRect/>
            </a:stretch>
          </p:blipFill>
          <p:spPr>
            <a:xfrm>
              <a:off x="6955365" y="1242360"/>
              <a:ext cx="2105871" cy="1806573"/>
            </a:xfrm>
            <a:prstGeom prst="rect">
              <a:avLst/>
            </a:prstGeom>
          </p:spPr>
        </p:pic>
        <p:sp>
          <p:nvSpPr>
            <p:cNvPr id="8" name="אליפסה 10">
              <a:extLst>
                <a:ext uri="{FF2B5EF4-FFF2-40B4-BE49-F238E27FC236}">
                  <a16:creationId xmlns:a16="http://schemas.microsoft.com/office/drawing/2014/main" id="{0BD2035B-F54D-924D-AC58-4F8224F8CEA9}"/>
                </a:ext>
              </a:extLst>
            </p:cNvPr>
            <p:cNvSpPr/>
            <p:nvPr/>
          </p:nvSpPr>
          <p:spPr>
            <a:xfrm>
              <a:off x="7184262" y="2678607"/>
              <a:ext cx="70306" cy="69298"/>
            </a:xfrm>
            <a:prstGeom prst="ellipse">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אליפסה 11">
              <a:extLst>
                <a:ext uri="{FF2B5EF4-FFF2-40B4-BE49-F238E27FC236}">
                  <a16:creationId xmlns:a16="http://schemas.microsoft.com/office/drawing/2014/main" id="{138667B5-E2D1-B148-8F38-5EB80A8D1EF9}"/>
                </a:ext>
              </a:extLst>
            </p:cNvPr>
            <p:cNvSpPr/>
            <p:nvPr/>
          </p:nvSpPr>
          <p:spPr>
            <a:xfrm>
              <a:off x="7596756" y="1814891"/>
              <a:ext cx="70306" cy="69298"/>
            </a:xfrm>
            <a:prstGeom prst="ellipse">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אליפסה 12">
              <a:extLst>
                <a:ext uri="{FF2B5EF4-FFF2-40B4-BE49-F238E27FC236}">
                  <a16:creationId xmlns:a16="http://schemas.microsoft.com/office/drawing/2014/main" id="{43F4E4DC-F352-CC40-8C43-E39404E84A9A}"/>
                </a:ext>
              </a:extLst>
            </p:cNvPr>
            <p:cNvSpPr/>
            <p:nvPr/>
          </p:nvSpPr>
          <p:spPr>
            <a:xfrm>
              <a:off x="8008301" y="2578023"/>
              <a:ext cx="70306" cy="69298"/>
            </a:xfrm>
            <a:prstGeom prst="ellipse">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11" name="קבוצה 28">
              <a:extLst>
                <a:ext uri="{FF2B5EF4-FFF2-40B4-BE49-F238E27FC236}">
                  <a16:creationId xmlns:a16="http://schemas.microsoft.com/office/drawing/2014/main" id="{59BC20D4-9F78-A54D-B247-FEBFAA53D74B}"/>
                </a:ext>
              </a:extLst>
            </p:cNvPr>
            <p:cNvGrpSpPr/>
            <p:nvPr/>
          </p:nvGrpSpPr>
          <p:grpSpPr>
            <a:xfrm>
              <a:off x="6970995" y="3355159"/>
              <a:ext cx="2050113" cy="1805197"/>
              <a:chOff x="9533343" y="3164200"/>
              <a:chExt cx="2050113" cy="1805197"/>
            </a:xfrm>
          </p:grpSpPr>
          <p:pic>
            <p:nvPicPr>
              <p:cNvPr id="19" name="תמונה 25">
                <a:extLst>
                  <a:ext uri="{FF2B5EF4-FFF2-40B4-BE49-F238E27FC236}">
                    <a16:creationId xmlns:a16="http://schemas.microsoft.com/office/drawing/2014/main" id="{3080DBF7-E1F7-8045-8C98-B7C2386B152F}"/>
                  </a:ext>
                </a:extLst>
              </p:cNvPr>
              <p:cNvPicPr>
                <a:picLocks noChangeAspect="1"/>
              </p:cNvPicPr>
              <p:nvPr/>
            </p:nvPicPr>
            <p:blipFill>
              <a:blip r:embed="rId3"/>
              <a:stretch>
                <a:fillRect/>
              </a:stretch>
            </p:blipFill>
            <p:spPr>
              <a:xfrm>
                <a:off x="9533343" y="3164200"/>
                <a:ext cx="2050113" cy="1805197"/>
              </a:xfrm>
              <a:prstGeom prst="rect">
                <a:avLst/>
              </a:prstGeom>
            </p:spPr>
          </p:pic>
          <p:sp>
            <p:nvSpPr>
              <p:cNvPr id="20" name="אליפסה 27">
                <a:extLst>
                  <a:ext uri="{FF2B5EF4-FFF2-40B4-BE49-F238E27FC236}">
                    <a16:creationId xmlns:a16="http://schemas.microsoft.com/office/drawing/2014/main" id="{12DF36A0-1640-854F-A1BE-5E627A90E4AD}"/>
                  </a:ext>
                </a:extLst>
              </p:cNvPr>
              <p:cNvSpPr/>
              <p:nvPr/>
            </p:nvSpPr>
            <p:spPr>
              <a:xfrm>
                <a:off x="10153626" y="4254420"/>
                <a:ext cx="70306" cy="69298"/>
              </a:xfrm>
              <a:prstGeom prst="ellipse">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12" name="תמונה 4">
              <a:extLst>
                <a:ext uri="{FF2B5EF4-FFF2-40B4-BE49-F238E27FC236}">
                  <a16:creationId xmlns:a16="http://schemas.microsoft.com/office/drawing/2014/main" id="{1755A303-3926-944D-A9FC-175B6785562D}"/>
                </a:ext>
              </a:extLst>
            </p:cNvPr>
            <p:cNvPicPr>
              <a:picLocks noChangeAspect="1"/>
            </p:cNvPicPr>
            <p:nvPr/>
          </p:nvPicPr>
          <p:blipFill rotWithShape="1">
            <a:blip r:embed="rId4"/>
            <a:srcRect l="673" r="3381"/>
            <a:stretch/>
          </p:blipFill>
          <p:spPr>
            <a:xfrm>
              <a:off x="2537460" y="1178663"/>
              <a:ext cx="4306927" cy="4370206"/>
            </a:xfrm>
            <a:prstGeom prst="rect">
              <a:avLst/>
            </a:prstGeom>
          </p:spPr>
        </p:pic>
        <p:sp>
          <p:nvSpPr>
            <p:cNvPr id="13" name="TextBox 12">
              <a:extLst>
                <a:ext uri="{FF2B5EF4-FFF2-40B4-BE49-F238E27FC236}">
                  <a16:creationId xmlns:a16="http://schemas.microsoft.com/office/drawing/2014/main" id="{889E2DC9-D10A-974F-A4B0-A04D8FDF31D5}"/>
                </a:ext>
              </a:extLst>
            </p:cNvPr>
            <p:cNvSpPr txBox="1"/>
            <p:nvPr/>
          </p:nvSpPr>
          <p:spPr>
            <a:xfrm>
              <a:off x="5375231" y="3036233"/>
              <a:ext cx="776483" cy="276999"/>
            </a:xfrm>
            <a:prstGeom prst="rect">
              <a:avLst/>
            </a:prstGeom>
            <a:solidFill>
              <a:schemeClr val="tx1"/>
            </a:solidFill>
          </p:spPr>
          <p:txBody>
            <a:bodyPr wrap="square" tIns="0" bIns="0" rtlCol="1">
              <a:spAutoFit/>
            </a:bodyPr>
            <a:lstStyle/>
            <a:p>
              <a:pPr algn="ctr"/>
              <a:r>
                <a:rPr lang="en-US" dirty="0">
                  <a:solidFill>
                    <a:schemeClr val="bg1"/>
                  </a:solidFill>
                </a:rPr>
                <a:t>PCX</a:t>
              </a:r>
              <a:endParaRPr lang="he-IL" dirty="0">
                <a:solidFill>
                  <a:schemeClr val="bg1"/>
                </a:solidFill>
              </a:endParaRPr>
            </a:p>
          </p:txBody>
        </p:sp>
        <p:sp>
          <p:nvSpPr>
            <p:cNvPr id="14" name="TextBox 13">
              <a:extLst>
                <a:ext uri="{FF2B5EF4-FFF2-40B4-BE49-F238E27FC236}">
                  <a16:creationId xmlns:a16="http://schemas.microsoft.com/office/drawing/2014/main" id="{C953A363-CB08-D54D-8EA3-6361C54D2588}"/>
                </a:ext>
              </a:extLst>
            </p:cNvPr>
            <p:cNvSpPr txBox="1"/>
            <p:nvPr/>
          </p:nvSpPr>
          <p:spPr>
            <a:xfrm>
              <a:off x="3241219" y="3040111"/>
              <a:ext cx="672622" cy="276999"/>
            </a:xfrm>
            <a:prstGeom prst="rect">
              <a:avLst/>
            </a:prstGeom>
            <a:solidFill>
              <a:schemeClr val="tx1"/>
            </a:solidFill>
          </p:spPr>
          <p:txBody>
            <a:bodyPr wrap="square" tIns="0" bIns="0" rtlCol="1">
              <a:spAutoFit/>
            </a:bodyPr>
            <a:lstStyle/>
            <a:p>
              <a:pPr algn="ctr"/>
              <a:r>
                <a:rPr lang="en-US" dirty="0">
                  <a:solidFill>
                    <a:schemeClr val="bg1"/>
                  </a:solidFill>
                </a:rPr>
                <a:t>SBX</a:t>
              </a:r>
              <a:endParaRPr lang="he-IL" dirty="0">
                <a:solidFill>
                  <a:schemeClr val="bg1"/>
                </a:solidFill>
              </a:endParaRPr>
            </a:p>
          </p:txBody>
        </p:sp>
        <p:sp>
          <p:nvSpPr>
            <p:cNvPr id="15" name="TextBox 14">
              <a:extLst>
                <a:ext uri="{FF2B5EF4-FFF2-40B4-BE49-F238E27FC236}">
                  <a16:creationId xmlns:a16="http://schemas.microsoft.com/office/drawing/2014/main" id="{C592F000-DC46-0D4A-AC0F-F074B5BA3BE6}"/>
                </a:ext>
              </a:extLst>
            </p:cNvPr>
            <p:cNvSpPr txBox="1"/>
            <p:nvPr/>
          </p:nvSpPr>
          <p:spPr>
            <a:xfrm>
              <a:off x="3137358" y="5177109"/>
              <a:ext cx="880344" cy="276999"/>
            </a:xfrm>
            <a:prstGeom prst="rect">
              <a:avLst/>
            </a:prstGeom>
            <a:solidFill>
              <a:schemeClr val="tx1"/>
            </a:solidFill>
          </p:spPr>
          <p:txBody>
            <a:bodyPr wrap="square" tIns="0" bIns="0" rtlCol="1">
              <a:spAutoFit/>
            </a:bodyPr>
            <a:lstStyle/>
            <a:p>
              <a:pPr algn="ctr"/>
              <a:r>
                <a:rPr lang="en-US" dirty="0">
                  <a:solidFill>
                    <a:schemeClr val="bg1"/>
                  </a:solidFill>
                </a:rPr>
                <a:t>UNDX</a:t>
              </a:r>
              <a:endParaRPr lang="he-IL" dirty="0">
                <a:solidFill>
                  <a:schemeClr val="bg1"/>
                </a:solidFill>
              </a:endParaRPr>
            </a:p>
          </p:txBody>
        </p:sp>
        <p:sp>
          <p:nvSpPr>
            <p:cNvPr id="16" name="TextBox 15">
              <a:extLst>
                <a:ext uri="{FF2B5EF4-FFF2-40B4-BE49-F238E27FC236}">
                  <a16:creationId xmlns:a16="http://schemas.microsoft.com/office/drawing/2014/main" id="{703DBDEA-20BF-B342-B84E-EE8C4F30F793}"/>
                </a:ext>
              </a:extLst>
            </p:cNvPr>
            <p:cNvSpPr txBox="1"/>
            <p:nvPr/>
          </p:nvSpPr>
          <p:spPr>
            <a:xfrm>
              <a:off x="5271371" y="5169353"/>
              <a:ext cx="880344" cy="276999"/>
            </a:xfrm>
            <a:prstGeom prst="rect">
              <a:avLst/>
            </a:prstGeom>
            <a:solidFill>
              <a:schemeClr val="tx1"/>
            </a:solidFill>
          </p:spPr>
          <p:txBody>
            <a:bodyPr wrap="square" tIns="0" bIns="0" rtlCol="1">
              <a:spAutoFit/>
            </a:bodyPr>
            <a:lstStyle/>
            <a:p>
              <a:pPr algn="ctr"/>
              <a:r>
                <a:rPr lang="en-US" dirty="0">
                  <a:solidFill>
                    <a:schemeClr val="bg1"/>
                  </a:solidFill>
                </a:rPr>
                <a:t>SPX</a:t>
              </a:r>
              <a:endParaRPr lang="he-IL" dirty="0">
                <a:solidFill>
                  <a:schemeClr val="bg1"/>
                </a:solidFill>
              </a:endParaRPr>
            </a:p>
          </p:txBody>
        </p:sp>
        <p:sp>
          <p:nvSpPr>
            <p:cNvPr id="17" name="TextBox 16">
              <a:extLst>
                <a:ext uri="{FF2B5EF4-FFF2-40B4-BE49-F238E27FC236}">
                  <a16:creationId xmlns:a16="http://schemas.microsoft.com/office/drawing/2014/main" id="{D20C23BB-17C2-9841-8B9E-0BC2D7DB1CF1}"/>
                </a:ext>
              </a:extLst>
            </p:cNvPr>
            <p:cNvSpPr txBox="1"/>
            <p:nvPr/>
          </p:nvSpPr>
          <p:spPr>
            <a:xfrm>
              <a:off x="7693307" y="5177108"/>
              <a:ext cx="605488" cy="276999"/>
            </a:xfrm>
            <a:prstGeom prst="rect">
              <a:avLst/>
            </a:prstGeom>
            <a:solidFill>
              <a:schemeClr val="tx1"/>
            </a:solidFill>
          </p:spPr>
          <p:txBody>
            <a:bodyPr wrap="square" tIns="0" bIns="0" rtlCol="1">
              <a:spAutoFit/>
            </a:bodyPr>
            <a:lstStyle/>
            <a:p>
              <a:pPr algn="ctr"/>
              <a:r>
                <a:rPr lang="en-US" dirty="0">
                  <a:solidFill>
                    <a:schemeClr val="bg1"/>
                  </a:solidFill>
                </a:rPr>
                <a:t>UM</a:t>
              </a:r>
              <a:endParaRPr lang="he-IL" dirty="0">
                <a:solidFill>
                  <a:schemeClr val="bg1"/>
                </a:solidFill>
              </a:endParaRPr>
            </a:p>
          </p:txBody>
        </p:sp>
      </p:grpSp>
      <p:sp>
        <p:nvSpPr>
          <p:cNvPr id="21" name="TextBox 20">
            <a:extLst>
              <a:ext uri="{FF2B5EF4-FFF2-40B4-BE49-F238E27FC236}">
                <a16:creationId xmlns:a16="http://schemas.microsoft.com/office/drawing/2014/main" id="{A9F5F206-A502-E440-BD4A-84557B7B3D82}"/>
              </a:ext>
            </a:extLst>
          </p:cNvPr>
          <p:cNvSpPr txBox="1"/>
          <p:nvPr/>
        </p:nvSpPr>
        <p:spPr>
          <a:xfrm>
            <a:off x="7626431" y="3048933"/>
            <a:ext cx="672622" cy="276999"/>
          </a:xfrm>
          <a:prstGeom prst="rect">
            <a:avLst/>
          </a:prstGeom>
          <a:solidFill>
            <a:schemeClr val="tx1"/>
          </a:solidFill>
        </p:spPr>
        <p:txBody>
          <a:bodyPr wrap="square" tIns="0" bIns="0" rtlCol="1">
            <a:spAutoFit/>
          </a:bodyPr>
          <a:lstStyle/>
          <a:p>
            <a:pPr algn="ctr"/>
            <a:r>
              <a:rPr lang="en-US" dirty="0">
                <a:solidFill>
                  <a:schemeClr val="bg1"/>
                </a:solidFill>
              </a:rPr>
              <a:t>DE</a:t>
            </a:r>
            <a:endParaRPr lang="he-IL" dirty="0">
              <a:solidFill>
                <a:schemeClr val="bg1"/>
              </a:solidFill>
            </a:endParaRPr>
          </a:p>
        </p:txBody>
      </p:sp>
    </p:spTree>
    <p:extLst>
      <p:ext uri="{BB962C8B-B14F-4D97-AF65-F5344CB8AC3E}">
        <p14:creationId xmlns:p14="http://schemas.microsoft.com/office/powerpoint/2010/main" val="1809181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90000"/>
            <a:alpha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Background</a:t>
            </a:r>
            <a:endParaRPr lang="en-US" sz="7200" dirty="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p:txBody>
          <a:bodyPr/>
          <a:lstStyle/>
          <a:p>
            <a:endParaRPr lang="en-US" sz="3000" dirty="0">
              <a:latin typeface="DaunPenh" pitchFamily="2" charset="0"/>
              <a:cs typeface="DaunPenh" pitchFamily="2" charset="0"/>
            </a:endParaRPr>
          </a:p>
        </p:txBody>
      </p:sp>
      <p:sp>
        <p:nvSpPr>
          <p:cNvPr id="12" name="Slide Number Placeholder 11">
            <a:extLst>
              <a:ext uri="{FF2B5EF4-FFF2-40B4-BE49-F238E27FC236}">
                <a16:creationId xmlns:a16="http://schemas.microsoft.com/office/drawing/2014/main" id="{3A9C6BE4-6F60-2441-8395-D06926350B52}"/>
              </a:ext>
            </a:extLst>
          </p:cNvPr>
          <p:cNvSpPr>
            <a:spLocks noGrp="1"/>
          </p:cNvSpPr>
          <p:nvPr>
            <p:ph type="sldNum" sz="quarter" idx="12"/>
          </p:nvPr>
        </p:nvSpPr>
        <p:spPr/>
        <p:txBody>
          <a:bodyPr/>
          <a:lstStyle/>
          <a:p>
            <a:fld id="{CBA4AC6D-9836-9F4A-961A-ECAC0CEAF37F}" type="slidenum">
              <a:rPr lang="en-US" smtClean="0"/>
              <a:t>12</a:t>
            </a:fld>
            <a:endParaRPr lang="en-US"/>
          </a:p>
        </p:txBody>
      </p:sp>
      <p:grpSp>
        <p:nvGrpSpPr>
          <p:cNvPr id="5" name="Group 4">
            <a:extLst>
              <a:ext uri="{FF2B5EF4-FFF2-40B4-BE49-F238E27FC236}">
                <a16:creationId xmlns:a16="http://schemas.microsoft.com/office/drawing/2014/main" id="{20D27463-CA53-C34A-9D05-411560379B75}"/>
              </a:ext>
            </a:extLst>
          </p:cNvPr>
          <p:cNvGrpSpPr/>
          <p:nvPr/>
        </p:nvGrpSpPr>
        <p:grpSpPr>
          <a:xfrm>
            <a:off x="6790825" y="489636"/>
            <a:ext cx="4993892" cy="4887267"/>
            <a:chOff x="11288548" y="16865485"/>
            <a:chExt cx="3261755" cy="3431766"/>
          </a:xfrm>
        </p:grpSpPr>
        <p:grpSp>
          <p:nvGrpSpPr>
            <p:cNvPr id="6" name="Group 5">
              <a:extLst>
                <a:ext uri="{FF2B5EF4-FFF2-40B4-BE49-F238E27FC236}">
                  <a16:creationId xmlns:a16="http://schemas.microsoft.com/office/drawing/2014/main" id="{02BE635C-E7B9-414D-827E-728D3CBA4561}"/>
                </a:ext>
              </a:extLst>
            </p:cNvPr>
            <p:cNvGrpSpPr/>
            <p:nvPr/>
          </p:nvGrpSpPr>
          <p:grpSpPr>
            <a:xfrm>
              <a:off x="11288548" y="16865485"/>
              <a:ext cx="3261755" cy="3431766"/>
              <a:chOff x="14708836" y="17979733"/>
              <a:chExt cx="3261755" cy="3431766"/>
            </a:xfrm>
          </p:grpSpPr>
          <p:grpSp>
            <p:nvGrpSpPr>
              <p:cNvPr id="8" name="Group 7">
                <a:extLst>
                  <a:ext uri="{FF2B5EF4-FFF2-40B4-BE49-F238E27FC236}">
                    <a16:creationId xmlns:a16="http://schemas.microsoft.com/office/drawing/2014/main" id="{61F4BB61-1159-454E-9746-5AD371022E12}"/>
                  </a:ext>
                </a:extLst>
              </p:cNvPr>
              <p:cNvGrpSpPr/>
              <p:nvPr/>
            </p:nvGrpSpPr>
            <p:grpSpPr>
              <a:xfrm>
                <a:off x="14708836" y="17979733"/>
                <a:ext cx="3261755" cy="3431766"/>
                <a:chOff x="11326677" y="18789676"/>
                <a:chExt cx="3261755" cy="3431766"/>
              </a:xfrm>
            </p:grpSpPr>
            <p:grpSp>
              <p:nvGrpSpPr>
                <p:cNvPr id="21" name="Group 20">
                  <a:extLst>
                    <a:ext uri="{FF2B5EF4-FFF2-40B4-BE49-F238E27FC236}">
                      <a16:creationId xmlns:a16="http://schemas.microsoft.com/office/drawing/2014/main" id="{53AC66C4-0E87-D746-BAD2-D3DEE0788BB7}"/>
                    </a:ext>
                  </a:extLst>
                </p:cNvPr>
                <p:cNvGrpSpPr/>
                <p:nvPr/>
              </p:nvGrpSpPr>
              <p:grpSpPr>
                <a:xfrm>
                  <a:off x="11326677" y="18789676"/>
                  <a:ext cx="3261755" cy="3431766"/>
                  <a:chOff x="11073857" y="28681472"/>
                  <a:chExt cx="3261755" cy="3431766"/>
                </a:xfrm>
              </p:grpSpPr>
              <p:pic>
                <p:nvPicPr>
                  <p:cNvPr id="30" name="תמונה 1">
                    <a:extLst>
                      <a:ext uri="{FF2B5EF4-FFF2-40B4-BE49-F238E27FC236}">
                        <a16:creationId xmlns:a16="http://schemas.microsoft.com/office/drawing/2014/main" id="{900669A8-3BE5-6444-BDDC-2DDB62581D7E}"/>
                      </a:ext>
                    </a:extLst>
                  </p:cNvPr>
                  <p:cNvPicPr>
                    <a:picLocks noChangeAspect="1"/>
                  </p:cNvPicPr>
                  <p:nvPr/>
                </p:nvPicPr>
                <p:blipFill rotWithShape="1">
                  <a:blip r:embed="rId2"/>
                  <a:srcRect l="31867" t="6328" r="31249" b="23953"/>
                  <a:stretch/>
                </p:blipFill>
                <p:spPr>
                  <a:xfrm>
                    <a:off x="11100391" y="28681472"/>
                    <a:ext cx="3150031" cy="3039250"/>
                  </a:xfrm>
                  <a:prstGeom prst="rect">
                    <a:avLst/>
                  </a:prstGeom>
                  <a:effectLst>
                    <a:outerShdw blurRad="50800" dist="38100" dir="8100000" algn="tr" rotWithShape="0">
                      <a:prstClr val="black">
                        <a:alpha val="40000"/>
                      </a:prstClr>
                    </a:outerShdw>
                  </a:effectLst>
                </p:spPr>
              </p:pic>
              <p:sp>
                <p:nvSpPr>
                  <p:cNvPr id="31" name="TextBox 30">
                    <a:extLst>
                      <a:ext uri="{FF2B5EF4-FFF2-40B4-BE49-F238E27FC236}">
                        <a16:creationId xmlns:a16="http://schemas.microsoft.com/office/drawing/2014/main" id="{DAD868B2-DE90-E240-8B39-E24E8BE13B9B}"/>
                      </a:ext>
                    </a:extLst>
                  </p:cNvPr>
                  <p:cNvSpPr txBox="1"/>
                  <p:nvPr/>
                </p:nvSpPr>
                <p:spPr>
                  <a:xfrm>
                    <a:off x="11073857" y="31745841"/>
                    <a:ext cx="3261755" cy="367397"/>
                  </a:xfrm>
                  <a:prstGeom prst="rect">
                    <a:avLst/>
                  </a:prstGeom>
                  <a:noFill/>
                </p:spPr>
                <p:txBody>
                  <a:bodyPr wrap="square" rtlCol="0">
                    <a:spAutoFit/>
                  </a:bodyPr>
                  <a:lstStyle>
                    <a:defPPr>
                      <a:defRPr kern="1200" smtId="4294967295"/>
                    </a:defPPr>
                  </a:lstStyle>
                  <a:p>
                    <a:pPr algn="just"/>
                    <a:r>
                      <a:rPr lang="en-US" sz="2800" dirty="0" err="1">
                        <a:solidFill>
                          <a:schemeClr val="tx1">
                            <a:lumMod val="85000"/>
                            <a:lumOff val="15000"/>
                          </a:schemeClr>
                        </a:solidFill>
                        <a:latin typeface="DaunPenh" pitchFamily="2" charset="0"/>
                        <a:cs typeface="DaunPenh" pitchFamily="2" charset="0"/>
                      </a:rPr>
                      <a:t>Hadka</a:t>
                    </a:r>
                    <a:r>
                      <a:rPr lang="en-US" sz="2800" dirty="0">
                        <a:solidFill>
                          <a:schemeClr val="tx1">
                            <a:lumMod val="85000"/>
                            <a:lumOff val="15000"/>
                          </a:schemeClr>
                        </a:solidFill>
                        <a:latin typeface="DaunPenh" pitchFamily="2" charset="0"/>
                        <a:cs typeface="DaunPenh" pitchFamily="2" charset="0"/>
                      </a:rPr>
                      <a:t> (2017)</a:t>
                    </a:r>
                    <a:r>
                      <a:rPr lang="en-US" sz="2800" dirty="0"/>
                      <a:t> </a:t>
                    </a:r>
                    <a:endParaRPr lang="en-US" sz="2800" dirty="0">
                      <a:solidFill>
                        <a:schemeClr val="tx1">
                          <a:lumMod val="85000"/>
                          <a:lumOff val="15000"/>
                        </a:schemeClr>
                      </a:solidFill>
                      <a:latin typeface="DaunPenh" pitchFamily="2" charset="0"/>
                      <a:cs typeface="DaunPenh" pitchFamily="2" charset="0"/>
                    </a:endParaRPr>
                  </a:p>
                </p:txBody>
              </p:sp>
            </p:grpSp>
            <p:grpSp>
              <p:nvGrpSpPr>
                <p:cNvPr id="22" name="Group 21">
                  <a:extLst>
                    <a:ext uri="{FF2B5EF4-FFF2-40B4-BE49-F238E27FC236}">
                      <a16:creationId xmlns:a16="http://schemas.microsoft.com/office/drawing/2014/main" id="{E7ADA5D4-1897-0B40-8A7F-D5DA5A0799CA}"/>
                    </a:ext>
                  </a:extLst>
                </p:cNvPr>
                <p:cNvGrpSpPr/>
                <p:nvPr/>
              </p:nvGrpSpPr>
              <p:grpSpPr>
                <a:xfrm>
                  <a:off x="13055875" y="19053155"/>
                  <a:ext cx="1191331" cy="781388"/>
                  <a:chOff x="12982496" y="19475585"/>
                  <a:chExt cx="1191331" cy="781388"/>
                </a:xfrm>
              </p:grpSpPr>
              <p:sp>
                <p:nvSpPr>
                  <p:cNvPr id="27" name="Oval 26">
                    <a:extLst>
                      <a:ext uri="{FF2B5EF4-FFF2-40B4-BE49-F238E27FC236}">
                        <a16:creationId xmlns:a16="http://schemas.microsoft.com/office/drawing/2014/main" id="{84B46F48-4FDE-7F4B-9968-5EC05E95A7C4}"/>
                      </a:ext>
                    </a:extLst>
                  </p:cNvPr>
                  <p:cNvSpPr/>
                  <p:nvPr/>
                </p:nvSpPr>
                <p:spPr>
                  <a:xfrm>
                    <a:off x="12987410" y="19578913"/>
                    <a:ext cx="97200" cy="97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7D68892-5DCA-EE4D-B1CF-4DCAE7BD25B0}"/>
                      </a:ext>
                    </a:extLst>
                  </p:cNvPr>
                  <p:cNvSpPr/>
                  <p:nvPr/>
                </p:nvSpPr>
                <p:spPr>
                  <a:xfrm>
                    <a:off x="12982496" y="19908294"/>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12506B6B-FFB7-AB4B-8BA6-C16BA19469E0}"/>
                      </a:ext>
                    </a:extLst>
                  </p:cNvPr>
                  <p:cNvSpPr txBox="1"/>
                  <p:nvPr/>
                </p:nvSpPr>
                <p:spPr>
                  <a:xfrm>
                    <a:off x="13048654" y="19475585"/>
                    <a:ext cx="1125173" cy="781388"/>
                  </a:xfrm>
                  <a:prstGeom prst="rect">
                    <a:avLst/>
                  </a:prstGeom>
                  <a:noFill/>
                </p:spPr>
                <p:txBody>
                  <a:bodyPr wrap="square" rtlCol="0">
                    <a:spAutoFit/>
                  </a:bodyPr>
                  <a:lstStyle/>
                  <a:p>
                    <a:r>
                      <a:rPr lang="en-US" sz="1400" dirty="0">
                        <a:solidFill>
                          <a:schemeClr val="tx1">
                            <a:lumMod val="65000"/>
                            <a:lumOff val="35000"/>
                          </a:schemeClr>
                        </a:solidFill>
                        <a:latin typeface="Montserrat Extra Bold" panose="00000900000000000000" pitchFamily="50" charset="0"/>
                        <a:ea typeface="+mj-ea"/>
                        <a:cs typeface="+mj-cs"/>
                      </a:rPr>
                      <a:t>Non-dominated</a:t>
                    </a:r>
                  </a:p>
                  <a:p>
                    <a:r>
                      <a:rPr lang="en-US" sz="1400" dirty="0">
                        <a:solidFill>
                          <a:schemeClr val="tx1">
                            <a:lumMod val="65000"/>
                            <a:lumOff val="35000"/>
                          </a:schemeClr>
                        </a:solidFill>
                        <a:latin typeface="Montserrat Extra Bold" panose="00000900000000000000" pitchFamily="50" charset="0"/>
                        <a:ea typeface="+mj-ea"/>
                        <a:cs typeface="+mj-cs"/>
                      </a:rPr>
                      <a:t>Solution</a:t>
                    </a:r>
                  </a:p>
                  <a:p>
                    <a:r>
                      <a:rPr lang="en-US" sz="1400" dirty="0">
                        <a:solidFill>
                          <a:schemeClr val="tx1">
                            <a:lumMod val="65000"/>
                            <a:lumOff val="35000"/>
                          </a:schemeClr>
                        </a:solidFill>
                        <a:latin typeface="Montserrat Extra Bold" panose="00000900000000000000" pitchFamily="50" charset="0"/>
                        <a:ea typeface="+mj-ea"/>
                        <a:cs typeface="+mj-cs"/>
                      </a:rPr>
                      <a:t>Dominated </a:t>
                    </a:r>
                  </a:p>
                  <a:p>
                    <a:r>
                      <a:rPr lang="en-US" sz="1400" dirty="0">
                        <a:solidFill>
                          <a:schemeClr val="tx1">
                            <a:lumMod val="65000"/>
                            <a:lumOff val="35000"/>
                          </a:schemeClr>
                        </a:solidFill>
                        <a:latin typeface="Montserrat Extra Bold" panose="00000900000000000000" pitchFamily="50" charset="0"/>
                        <a:ea typeface="+mj-ea"/>
                        <a:cs typeface="+mj-cs"/>
                      </a:rPr>
                      <a:t>solution</a:t>
                    </a:r>
                  </a:p>
                </p:txBody>
              </p:sp>
            </p:grpSp>
            <p:sp>
              <p:nvSpPr>
                <p:cNvPr id="23" name="Oval 22">
                  <a:extLst>
                    <a:ext uri="{FF2B5EF4-FFF2-40B4-BE49-F238E27FC236}">
                      <a16:creationId xmlns:a16="http://schemas.microsoft.com/office/drawing/2014/main" id="{67335C25-9C24-964D-9BDF-BE5A97A5878D}"/>
                    </a:ext>
                  </a:extLst>
                </p:cNvPr>
                <p:cNvSpPr/>
                <p:nvPr/>
              </p:nvSpPr>
              <p:spPr>
                <a:xfrm>
                  <a:off x="13208275" y="20591996"/>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1D7EE10-F4F3-C84A-8B95-2D4DB5529217}"/>
                    </a:ext>
                  </a:extLst>
                </p:cNvPr>
                <p:cNvSpPr/>
                <p:nvPr/>
              </p:nvSpPr>
              <p:spPr>
                <a:xfrm>
                  <a:off x="12957554" y="20429761"/>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6EC1AB4-B6C0-A346-BBA9-339362F2256B}"/>
                    </a:ext>
                  </a:extLst>
                </p:cNvPr>
                <p:cNvSpPr/>
                <p:nvPr/>
              </p:nvSpPr>
              <p:spPr>
                <a:xfrm>
                  <a:off x="12696998" y="20021723"/>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43CA7C3-51E2-1343-8D14-7D58C61B14B2}"/>
                    </a:ext>
                  </a:extLst>
                </p:cNvPr>
                <p:cNvSpPr/>
                <p:nvPr/>
              </p:nvSpPr>
              <p:spPr>
                <a:xfrm>
                  <a:off x="12524933" y="19751336"/>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F664F9AA-D0DF-5741-B8F6-42078F91E4DD}"/>
                  </a:ext>
                </a:extLst>
              </p:cNvPr>
              <p:cNvGrpSpPr/>
              <p:nvPr/>
            </p:nvGrpSpPr>
            <p:grpSpPr>
              <a:xfrm>
                <a:off x="15400105" y="18368693"/>
                <a:ext cx="1924229" cy="2019172"/>
                <a:chOff x="12020705" y="19176024"/>
                <a:chExt cx="1924229" cy="2019172"/>
              </a:xfrm>
            </p:grpSpPr>
            <p:sp>
              <p:nvSpPr>
                <p:cNvPr id="10" name="Oval 9">
                  <a:extLst>
                    <a:ext uri="{FF2B5EF4-FFF2-40B4-BE49-F238E27FC236}">
                      <a16:creationId xmlns:a16="http://schemas.microsoft.com/office/drawing/2014/main" id="{09B19D32-3BDF-ED42-94F7-90F23DEABC84}"/>
                    </a:ext>
                  </a:extLst>
                </p:cNvPr>
                <p:cNvSpPr/>
                <p:nvPr/>
              </p:nvSpPr>
              <p:spPr>
                <a:xfrm>
                  <a:off x="12020705" y="19176024"/>
                  <a:ext cx="97200" cy="97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9D7E4BD-7243-1940-8206-A6F77FFD3B06}"/>
                    </a:ext>
                  </a:extLst>
                </p:cNvPr>
                <p:cNvSpPr/>
                <p:nvPr/>
              </p:nvSpPr>
              <p:spPr>
                <a:xfrm>
                  <a:off x="12071944" y="19515201"/>
                  <a:ext cx="97200" cy="97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CD8BB6A-7F90-BB47-BB3C-3A2AADFE34F2}"/>
                    </a:ext>
                  </a:extLst>
                </p:cNvPr>
                <p:cNvSpPr/>
                <p:nvPr/>
              </p:nvSpPr>
              <p:spPr>
                <a:xfrm>
                  <a:off x="12151278" y="19842669"/>
                  <a:ext cx="97200" cy="97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E9CAF29-32DE-EF4F-8F87-9505E4725E0C}"/>
                    </a:ext>
                  </a:extLst>
                </p:cNvPr>
                <p:cNvSpPr/>
                <p:nvPr/>
              </p:nvSpPr>
              <p:spPr>
                <a:xfrm>
                  <a:off x="12274570" y="20144264"/>
                  <a:ext cx="97200" cy="97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66870B2-8FFF-CC47-B639-1AE39101638E}"/>
                    </a:ext>
                  </a:extLst>
                </p:cNvPr>
                <p:cNvSpPr/>
                <p:nvPr/>
              </p:nvSpPr>
              <p:spPr>
                <a:xfrm>
                  <a:off x="12436802" y="20444149"/>
                  <a:ext cx="97200" cy="97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19D29B1-3C4D-3C47-8072-8C3AFCB38A0D}"/>
                    </a:ext>
                  </a:extLst>
                </p:cNvPr>
                <p:cNvSpPr/>
                <p:nvPr/>
              </p:nvSpPr>
              <p:spPr>
                <a:xfrm>
                  <a:off x="12638362" y="20645709"/>
                  <a:ext cx="97200" cy="97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F43CACC-585B-2546-8B96-020B9747DE7A}"/>
                    </a:ext>
                  </a:extLst>
                </p:cNvPr>
                <p:cNvSpPr/>
                <p:nvPr/>
              </p:nvSpPr>
              <p:spPr>
                <a:xfrm>
                  <a:off x="12898920" y="20837438"/>
                  <a:ext cx="97200" cy="97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C5F68C6-C5BA-814D-861A-E9E62757C50E}"/>
                    </a:ext>
                  </a:extLst>
                </p:cNvPr>
                <p:cNvSpPr/>
                <p:nvPr/>
              </p:nvSpPr>
              <p:spPr>
                <a:xfrm>
                  <a:off x="13198805" y="20970174"/>
                  <a:ext cx="97200" cy="97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10EDBFF-9638-BC49-9B1E-7043A26516F3}"/>
                    </a:ext>
                  </a:extLst>
                </p:cNvPr>
                <p:cNvSpPr/>
                <p:nvPr/>
              </p:nvSpPr>
              <p:spPr>
                <a:xfrm>
                  <a:off x="13538019" y="21024253"/>
                  <a:ext cx="97200" cy="97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780266D-2F71-584A-8AD1-932F5381F38F}"/>
                    </a:ext>
                  </a:extLst>
                </p:cNvPr>
                <p:cNvSpPr/>
                <p:nvPr/>
              </p:nvSpPr>
              <p:spPr>
                <a:xfrm>
                  <a:off x="13847734" y="21097996"/>
                  <a:ext cx="97200" cy="97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 name="TextBox 6">
              <a:extLst>
                <a:ext uri="{FF2B5EF4-FFF2-40B4-BE49-F238E27FC236}">
                  <a16:creationId xmlns:a16="http://schemas.microsoft.com/office/drawing/2014/main" id="{5501C825-0D28-F34B-81FF-20AD13FC8F37}"/>
                </a:ext>
              </a:extLst>
            </p:cNvPr>
            <p:cNvSpPr txBox="1"/>
            <p:nvPr/>
          </p:nvSpPr>
          <p:spPr>
            <a:xfrm rot="2739885">
              <a:off x="11854321" y="18702270"/>
              <a:ext cx="1040329" cy="239906"/>
            </a:xfrm>
            <a:prstGeom prst="rect">
              <a:avLst/>
            </a:prstGeom>
            <a:noFill/>
          </p:spPr>
          <p:txBody>
            <a:bodyPr wrap="none" rtlCol="0">
              <a:spAutoFit/>
            </a:bodyPr>
            <a:lstStyle/>
            <a:p>
              <a:r>
                <a:rPr lang="en-US" sz="1400" b="1" dirty="0">
                  <a:solidFill>
                    <a:srgbClr val="C00000"/>
                  </a:solidFill>
                  <a:latin typeface="Montserrat Extra Bold" panose="00000900000000000000" pitchFamily="50" charset="0"/>
                  <a:ea typeface="+mj-ea"/>
                  <a:cs typeface="+mj-cs"/>
                </a:rPr>
                <a:t>Pareto frontier</a:t>
              </a:r>
            </a:p>
          </p:txBody>
        </p:sp>
      </p:grpSp>
    </p:spTree>
    <p:extLst>
      <p:ext uri="{BB962C8B-B14F-4D97-AF65-F5344CB8AC3E}">
        <p14:creationId xmlns:p14="http://schemas.microsoft.com/office/powerpoint/2010/main" val="2344611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90000"/>
            <a:alpha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a:t>
            </a:r>
            <a:endParaRPr lang="en-US" sz="7200" dirty="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p:txBody>
          <a:bodyPr/>
          <a:lstStyle/>
          <a:p>
            <a:pPr marL="228600" indent="-228600" algn="r" defTabSz="914400" rtl="1" eaLnBrk="1" latinLnBrk="0" hangingPunct="1">
              <a:lnSpc>
                <a:spcPct val="90000"/>
              </a:lnSpc>
              <a:spcBef>
                <a:spcPts val="1000"/>
              </a:spcBef>
              <a:buFont typeface="Arial" panose="020B0604020202020204" pitchFamily="34" charset="0"/>
              <a:buChar char="•"/>
            </a:pPr>
            <a:endParaRPr lang="en-US"/>
          </a:p>
        </p:txBody>
      </p:sp>
      <p:sp>
        <p:nvSpPr>
          <p:cNvPr id="4" name="Slide Number Placeholder 3">
            <a:extLst>
              <a:ext uri="{FF2B5EF4-FFF2-40B4-BE49-F238E27FC236}">
                <a16:creationId xmlns:a16="http://schemas.microsoft.com/office/drawing/2014/main" id="{2896E052-2C88-6E49-9F04-A008312DBA42}"/>
              </a:ext>
            </a:extLst>
          </p:cNvPr>
          <p:cNvSpPr>
            <a:spLocks noGrp="1"/>
          </p:cNvSpPr>
          <p:nvPr>
            <p:ph type="sldNum" sz="quarter" idx="12"/>
          </p:nvPr>
        </p:nvSpPr>
        <p:spPr/>
        <p:txBody>
          <a:bodyPr/>
          <a:lstStyle/>
          <a:p>
            <a:fld id="{CBA4AC6D-9836-9F4A-961A-ECAC0CEAF37F}" type="slidenum">
              <a:rPr lang="en-US" smtClean="0"/>
              <a:t>13</a:t>
            </a:fld>
            <a:endParaRPr lang="en-US"/>
          </a:p>
        </p:txBody>
      </p:sp>
    </p:spTree>
    <p:extLst>
      <p:ext uri="{BB962C8B-B14F-4D97-AF65-F5344CB8AC3E}">
        <p14:creationId xmlns:p14="http://schemas.microsoft.com/office/powerpoint/2010/main" val="3349379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90000"/>
            <a:alpha val="15000"/>
          </a:schemeClr>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AF9E553-9658-D04F-9A63-79770AC5B0EB}"/>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Research plan</a:t>
            </a:r>
          </a:p>
        </p:txBody>
      </p:sp>
      <p:sp>
        <p:nvSpPr>
          <p:cNvPr id="3" name="Content Placeholder 2">
            <a:extLst>
              <a:ext uri="{FF2B5EF4-FFF2-40B4-BE49-F238E27FC236}">
                <a16:creationId xmlns:a16="http://schemas.microsoft.com/office/drawing/2014/main" id="{770C8A2F-E37D-724A-8591-A513F6F04BBC}"/>
              </a:ext>
            </a:extLst>
          </p:cNvPr>
          <p:cNvSpPr>
            <a:spLocks noGrp="1"/>
          </p:cNvSpPr>
          <p:nvPr>
            <p:ph idx="1"/>
          </p:nvPr>
        </p:nvSpPr>
        <p:spPr/>
        <p:txBody>
          <a:bodyPr/>
          <a:lstStyle/>
          <a:p>
            <a:endParaRPr lang="en-US"/>
          </a:p>
        </p:txBody>
      </p:sp>
      <p:sp>
        <p:nvSpPr>
          <p:cNvPr id="9" name="Slide Number Placeholder 8">
            <a:extLst>
              <a:ext uri="{FF2B5EF4-FFF2-40B4-BE49-F238E27FC236}">
                <a16:creationId xmlns:a16="http://schemas.microsoft.com/office/drawing/2014/main" id="{2425ED74-F8AC-4744-805A-43F2887838AC}"/>
              </a:ext>
            </a:extLst>
          </p:cNvPr>
          <p:cNvSpPr>
            <a:spLocks noGrp="1"/>
          </p:cNvSpPr>
          <p:nvPr>
            <p:ph type="sldNum" sz="quarter" idx="12"/>
          </p:nvPr>
        </p:nvSpPr>
        <p:spPr/>
        <p:txBody>
          <a:bodyPr/>
          <a:lstStyle/>
          <a:p>
            <a:fld id="{CBA4AC6D-9836-9F4A-961A-ECAC0CEAF37F}" type="slidenum">
              <a:rPr lang="en-US" smtClean="0"/>
              <a:t>14</a:t>
            </a:fld>
            <a:endParaRPr lang="en-US"/>
          </a:p>
        </p:txBody>
      </p:sp>
    </p:spTree>
    <p:extLst>
      <p:ext uri="{BB962C8B-B14F-4D97-AF65-F5344CB8AC3E}">
        <p14:creationId xmlns:p14="http://schemas.microsoft.com/office/powerpoint/2010/main" val="12901989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90000"/>
            <a:alpha val="15000"/>
          </a:schemeClr>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E1A4CD6-C1BF-484B-B3F7-CC8F4BA43FD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Simulation setup</a:t>
            </a:r>
          </a:p>
        </p:txBody>
      </p:sp>
      <p:sp>
        <p:nvSpPr>
          <p:cNvPr id="3" name="Content Placeholder 2">
            <a:extLst>
              <a:ext uri="{FF2B5EF4-FFF2-40B4-BE49-F238E27FC236}">
                <a16:creationId xmlns:a16="http://schemas.microsoft.com/office/drawing/2014/main" id="{F33C4355-2479-0146-A856-A7D1B1A4D091}"/>
              </a:ext>
            </a:extLst>
          </p:cNvPr>
          <p:cNvSpPr>
            <a:spLocks noGrp="1"/>
          </p:cNvSpPr>
          <p:nvPr>
            <p:ph idx="1"/>
          </p:nvPr>
        </p:nvSpPr>
        <p:spPr/>
        <p:txBody>
          <a:bodyPr/>
          <a:lstStyle/>
          <a:p>
            <a:endParaRPr lang="en-US" dirty="0"/>
          </a:p>
        </p:txBody>
      </p:sp>
      <p:sp>
        <p:nvSpPr>
          <p:cNvPr id="15" name="Slide Number Placeholder 14">
            <a:extLst>
              <a:ext uri="{FF2B5EF4-FFF2-40B4-BE49-F238E27FC236}">
                <a16:creationId xmlns:a16="http://schemas.microsoft.com/office/drawing/2014/main" id="{6F89318D-D4CC-154D-BAED-AC844E423C4A}"/>
              </a:ext>
            </a:extLst>
          </p:cNvPr>
          <p:cNvSpPr>
            <a:spLocks noGrp="1"/>
          </p:cNvSpPr>
          <p:nvPr>
            <p:ph type="sldNum" sz="quarter" idx="12"/>
          </p:nvPr>
        </p:nvSpPr>
        <p:spPr/>
        <p:txBody>
          <a:bodyPr/>
          <a:lstStyle/>
          <a:p>
            <a:fld id="{CBA4AC6D-9836-9F4A-961A-ECAC0CEAF37F}" type="slidenum">
              <a:rPr lang="en-US" smtClean="0"/>
              <a:t>15</a:t>
            </a:fld>
            <a:endParaRPr lang="en-US"/>
          </a:p>
        </p:txBody>
      </p:sp>
      <p:grpSp>
        <p:nvGrpSpPr>
          <p:cNvPr id="5" name="Group 4">
            <a:extLst>
              <a:ext uri="{FF2B5EF4-FFF2-40B4-BE49-F238E27FC236}">
                <a16:creationId xmlns:a16="http://schemas.microsoft.com/office/drawing/2014/main" id="{112078CE-CDEB-4541-8907-4CF6701D025C}"/>
              </a:ext>
            </a:extLst>
          </p:cNvPr>
          <p:cNvGrpSpPr/>
          <p:nvPr/>
        </p:nvGrpSpPr>
        <p:grpSpPr>
          <a:xfrm>
            <a:off x="506907" y="1143007"/>
            <a:ext cx="5436693" cy="5033956"/>
            <a:chOff x="-1467052" y="-397715"/>
            <a:chExt cx="5311045" cy="4892478"/>
          </a:xfrm>
        </p:grpSpPr>
        <p:pic>
          <p:nvPicPr>
            <p:cNvPr id="6" name="Picture 5">
              <a:extLst>
                <a:ext uri="{FF2B5EF4-FFF2-40B4-BE49-F238E27FC236}">
                  <a16:creationId xmlns:a16="http://schemas.microsoft.com/office/drawing/2014/main" id="{82DEFA39-162B-0745-B96E-A10662F8009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67" r="5589"/>
            <a:stretch/>
          </p:blipFill>
          <p:spPr bwMode="auto">
            <a:xfrm>
              <a:off x="-1467052" y="-397715"/>
              <a:ext cx="5311045" cy="4403390"/>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mc:Choice xmlns:a14="http://schemas.microsoft.com/office/drawing/2010/main" Requires="a14">
            <p:sp>
              <p:nvSpPr>
                <p:cNvPr id="7" name="Text Box 17">
                  <a:extLst>
                    <a:ext uri="{FF2B5EF4-FFF2-40B4-BE49-F238E27FC236}">
                      <a16:creationId xmlns:a16="http://schemas.microsoft.com/office/drawing/2014/main" id="{448ABB2E-26E4-C94C-949E-5AE5C4AFF081}"/>
                    </a:ext>
                  </a:extLst>
                </p:cNvPr>
                <p:cNvSpPr txBox="1"/>
                <p:nvPr/>
              </p:nvSpPr>
              <p:spPr>
                <a:xfrm>
                  <a:off x="-1031757" y="3727962"/>
                  <a:ext cx="4741298" cy="76680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just">
                    <a:lnSpc>
                      <a:spcPct val="115000"/>
                    </a:lnSpc>
                    <a:spcAft>
                      <a:spcPts val="1000"/>
                    </a:spcAft>
                  </a:pPr>
                  <a:r>
                    <a:rPr lang="en-US" sz="1000" b="1" i="0" u="sng"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Figure </a:t>
                  </a:r>
                  <a:r>
                    <a:rPr lang="en-US" sz="1000" b="1"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1.</a:t>
                  </a:r>
                  <a:r>
                    <a:rPr lang="en-US" sz="10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Simulated arena, showing sources (red dots) with their average emission rates [kg s</a:t>
                  </a:r>
                  <a:r>
                    <a:rPr lang="en-US" sz="1000" i="0" baseline="3000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-1</a:t>
                  </a:r>
                  <a:r>
                    <a:rPr lang="en-US" sz="9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a:t>
                  </a:r>
                  <a:r>
                    <a:rPr lang="en-US" sz="10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optional sensor locations (black crosses) and steady-state concentrations [</a:t>
                  </a:r>
                  <a14:m>
                    <m:oMath xmlns:m="http://schemas.openxmlformats.org/officeDocument/2006/math">
                      <m:r>
                        <a:rPr lang="en-US" sz="9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𝜇</m:t>
                      </m:r>
                      <m:r>
                        <a:rPr lang="en-US" sz="9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𝑔</m:t>
                      </m:r>
                      <m:r>
                        <a:rPr lang="en-US" sz="9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 </m:t>
                      </m:r>
                      <m:sSup>
                        <m:sSupPr>
                          <m:ctrlPr>
                            <a:rPr lang="en-US" sz="9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ctrlPr>
                        </m:sSupPr>
                        <m:e>
                          <m:r>
                            <a:rPr lang="en-US" sz="9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𝑚</m:t>
                          </m:r>
                        </m:e>
                        <m:sup>
                          <m:r>
                            <a:rPr lang="en-US" sz="9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−3</m:t>
                          </m:r>
                        </m:sup>
                      </m:sSup>
                    </m:oMath>
                  </a14:m>
                  <a:r>
                    <a:rPr lang="en-US" sz="10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obtained by the Gaussian plume model for weather state of (WS, WD, SC) = (4 m s</a:t>
                  </a:r>
                  <a:r>
                    <a:rPr lang="en-US" sz="1000" i="0" baseline="3000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-1</a:t>
                  </a:r>
                  <a:r>
                    <a:rPr lang="en-US" sz="10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270</a:t>
                  </a:r>
                  <a:r>
                    <a:rPr lang="en-US" sz="1000" i="0" baseline="3000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a:t>
                  </a:r>
                  <a:r>
                    <a:rPr lang="en-US" sz="10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degrees, C class).</a:t>
                  </a:r>
                  <a:endParaRPr lang="en-US" sz="900" i="1" dirty="0">
                    <a:solidFill>
                      <a:srgbClr val="44546A"/>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mc:Choice>
          <mc:Fallback>
            <p:sp>
              <p:nvSpPr>
                <p:cNvPr id="7" name="Text Box 17">
                  <a:extLst>
                    <a:ext uri="{FF2B5EF4-FFF2-40B4-BE49-F238E27FC236}">
                      <a16:creationId xmlns:a16="http://schemas.microsoft.com/office/drawing/2014/main" id="{448ABB2E-26E4-C94C-949E-5AE5C4AFF081}"/>
                    </a:ext>
                  </a:extLst>
                </p:cNvPr>
                <p:cNvSpPr txBox="1">
                  <a:spLocks noRot="1" noChangeAspect="1" noMove="1" noResize="1" noEditPoints="1" noAdjustHandles="1" noChangeArrowheads="1" noChangeShapeType="1" noTextEdit="1"/>
                </p:cNvSpPr>
                <p:nvPr/>
              </p:nvSpPr>
              <p:spPr>
                <a:xfrm>
                  <a:off x="-1031757" y="3727962"/>
                  <a:ext cx="4741298" cy="766801"/>
                </a:xfrm>
                <a:prstGeom prst="rect">
                  <a:avLst/>
                </a:prstGeom>
                <a:blipFill>
                  <a:blip r:embed="rId4"/>
                  <a:stretch>
                    <a:fillRect l="-1567" t="-3175" r="-1567"/>
                  </a:stretch>
                </a:blipFill>
                <a:ln>
                  <a:noFill/>
                </a:ln>
              </p:spPr>
              <p:txBody>
                <a:bodyPr/>
                <a:lstStyle/>
                <a:p>
                  <a:r>
                    <a:rPr lang="en-US">
                      <a:noFill/>
                    </a:rPr>
                    <a:t> </a:t>
                  </a:r>
                </a:p>
              </p:txBody>
            </p:sp>
          </mc:Fallback>
        </mc:AlternateContent>
      </p:grpSp>
      <p:grpSp>
        <p:nvGrpSpPr>
          <p:cNvPr id="8" name="Group 7">
            <a:extLst>
              <a:ext uri="{FF2B5EF4-FFF2-40B4-BE49-F238E27FC236}">
                <a16:creationId xmlns:a16="http://schemas.microsoft.com/office/drawing/2014/main" id="{01C46510-0D71-384A-870A-0C51DF821D92}"/>
              </a:ext>
            </a:extLst>
          </p:cNvPr>
          <p:cNvGrpSpPr/>
          <p:nvPr/>
        </p:nvGrpSpPr>
        <p:grpSpPr>
          <a:xfrm>
            <a:off x="6522821" y="681037"/>
            <a:ext cx="4984332" cy="5033330"/>
            <a:chOff x="-1192455" y="-514233"/>
            <a:chExt cx="4985785" cy="5036431"/>
          </a:xfrm>
        </p:grpSpPr>
        <p:pic>
          <p:nvPicPr>
            <p:cNvPr id="9" name="Picture 8">
              <a:extLst>
                <a:ext uri="{FF2B5EF4-FFF2-40B4-BE49-F238E27FC236}">
                  <a16:creationId xmlns:a16="http://schemas.microsoft.com/office/drawing/2014/main" id="{B14B2070-FF3E-3A45-B37A-F19C0C17065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7" b="3262"/>
            <a:stretch/>
          </p:blipFill>
          <p:spPr>
            <a:xfrm>
              <a:off x="-1192455" y="-514233"/>
              <a:ext cx="4985784" cy="4246055"/>
            </a:xfrm>
            <a:prstGeom prst="rect">
              <a:avLst/>
            </a:prstGeom>
          </p:spPr>
        </p:pic>
        <p:sp>
          <p:nvSpPr>
            <p:cNvPr id="10" name="Text Box 19">
              <a:extLst>
                <a:ext uri="{FF2B5EF4-FFF2-40B4-BE49-F238E27FC236}">
                  <a16:creationId xmlns:a16="http://schemas.microsoft.com/office/drawing/2014/main" id="{0296166A-C47E-D047-A5E3-B2CCC3E94F45}"/>
                </a:ext>
              </a:extLst>
            </p:cNvPr>
            <p:cNvSpPr txBox="1"/>
            <p:nvPr/>
          </p:nvSpPr>
          <p:spPr>
            <a:xfrm>
              <a:off x="-1150701" y="3869037"/>
              <a:ext cx="4944031" cy="65316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just">
                <a:lnSpc>
                  <a:spcPct val="115000"/>
                </a:lnSpc>
                <a:spcAft>
                  <a:spcPts val="1000"/>
                </a:spcAft>
              </a:pPr>
              <a:r>
                <a:rPr lang="en-US" sz="1000" b="1" i="0" u="sng"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Figure </a:t>
              </a:r>
              <a:r>
                <a:rPr lang="en-US" sz="1000" b="1"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2.</a:t>
              </a:r>
              <a:r>
                <a:rPr lang="en-US" sz="10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Windrose distribution of wind data used in the initial simulation. Color represents speed distribution (in percentage) in each direction category. Data obtained from IMS for </a:t>
              </a:r>
              <a:r>
                <a:rPr lang="en-US" sz="1000" i="0" dirty="0" err="1">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Hadera</a:t>
              </a:r>
              <a:r>
                <a:rPr lang="en-US" sz="10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-port station.</a:t>
              </a:r>
              <a:endParaRPr lang="en-US" sz="900" i="1" dirty="0">
                <a:solidFill>
                  <a:srgbClr val="44546A"/>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532620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lumMod val="90000"/>
            <a:alpha val="15000"/>
          </a:schemeClr>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3" name="Content Placeholder 2">
            <a:extLst>
              <a:ext uri="{FF2B5EF4-FFF2-40B4-BE49-F238E27FC236}">
                <a16:creationId xmlns:a16="http://schemas.microsoft.com/office/drawing/2014/main" id="{F320BCA6-3991-0D4B-9442-839A9231F056}"/>
              </a:ext>
            </a:extLst>
          </p:cNvPr>
          <p:cNvSpPr>
            <a:spLocks noGrp="1"/>
          </p:cNvSpPr>
          <p:nvPr>
            <p:ph idx="1"/>
          </p:nvPr>
        </p:nvSpPr>
        <p:spPr/>
        <p:txBody>
          <a:bodyPr/>
          <a:lstStyle/>
          <a:p>
            <a:endParaRPr lang="en-US" dirty="0"/>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16</a:t>
            </a:fld>
            <a:endParaRPr lang="en-US"/>
          </a:p>
        </p:txBody>
      </p:sp>
      <p:grpSp>
        <p:nvGrpSpPr>
          <p:cNvPr id="5" name="Group 4">
            <a:extLst>
              <a:ext uri="{FF2B5EF4-FFF2-40B4-BE49-F238E27FC236}">
                <a16:creationId xmlns:a16="http://schemas.microsoft.com/office/drawing/2014/main" id="{6010DA30-5983-144A-AFA8-B19E9203D8E6}"/>
              </a:ext>
            </a:extLst>
          </p:cNvPr>
          <p:cNvGrpSpPr/>
          <p:nvPr/>
        </p:nvGrpSpPr>
        <p:grpSpPr>
          <a:xfrm>
            <a:off x="6614795" y="1246902"/>
            <a:ext cx="4916804" cy="4646772"/>
            <a:chOff x="242196" y="-1134520"/>
            <a:chExt cx="4919522" cy="4647419"/>
          </a:xfrm>
        </p:grpSpPr>
        <p:pic>
          <p:nvPicPr>
            <p:cNvPr id="6" name="Picture 5">
              <a:extLst>
                <a:ext uri="{FF2B5EF4-FFF2-40B4-BE49-F238E27FC236}">
                  <a16:creationId xmlns:a16="http://schemas.microsoft.com/office/drawing/2014/main" id="{BB8C2173-11A2-E74B-8F44-927729375A0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41" r="5232" b="3394"/>
            <a:stretch/>
          </p:blipFill>
          <p:spPr>
            <a:xfrm>
              <a:off x="242196" y="-1134520"/>
              <a:ext cx="4613876" cy="3858323"/>
            </a:xfrm>
            <a:prstGeom prst="rect">
              <a:avLst/>
            </a:prstGeom>
          </p:spPr>
        </p:pic>
        <mc:AlternateContent xmlns:mc="http://schemas.openxmlformats.org/markup-compatibility/2006">
          <mc:Choice xmlns:a14="http://schemas.microsoft.com/office/drawing/2010/main" Requires="a14">
            <p:sp>
              <p:nvSpPr>
                <p:cNvPr id="7" name="Text Box 21">
                  <a:extLst>
                    <a:ext uri="{FF2B5EF4-FFF2-40B4-BE49-F238E27FC236}">
                      <a16:creationId xmlns:a16="http://schemas.microsoft.com/office/drawing/2014/main" id="{5CD103D4-1819-E54C-A75A-7309C73CA326}"/>
                    </a:ext>
                  </a:extLst>
                </p:cNvPr>
                <p:cNvSpPr txBox="1"/>
                <p:nvPr/>
              </p:nvSpPr>
              <p:spPr>
                <a:xfrm>
                  <a:off x="381688" y="2903215"/>
                  <a:ext cx="4780030" cy="609684"/>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just">
                    <a:lnSpc>
                      <a:spcPct val="115000"/>
                    </a:lnSpc>
                    <a:spcAft>
                      <a:spcPts val="1000"/>
                    </a:spcAft>
                  </a:pPr>
                  <a:r>
                    <a:rPr lang="en-US" sz="1000" b="1" i="0" u="sng"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Figure </a:t>
                  </a:r>
                  <a:r>
                    <a:rPr lang="en-US" sz="1000" b="1"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3. </a:t>
                  </a:r>
                  <a:r>
                    <a:rPr lang="en-US" sz="10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Pareto frontier of two optimization runs with two different PED-related objectives - </a:t>
                  </a:r>
                  <a14:m>
                    <m:oMath xmlns:m="http://schemas.openxmlformats.org/officeDocument/2006/math">
                      <m:sSub>
                        <m:sSubPr>
                          <m:ctrlPr>
                            <a:rPr lang="en-US" sz="9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ctrlPr>
                        </m:sSubPr>
                        <m:e>
                          <m:r>
                            <a:rPr lang="en-US" sz="9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𝛹</m:t>
                          </m:r>
                        </m:e>
                        <m:sub>
                          <m:r>
                            <a:rPr lang="en-US" sz="9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𝑚𝑖𝑛𝑖𝑚𝑎𝑙</m:t>
                          </m:r>
                          <m:r>
                            <a:rPr lang="en-US" sz="9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_</m:t>
                          </m:r>
                          <m:r>
                            <a:rPr lang="en-US" sz="9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𝑃𝐸𝐷</m:t>
                          </m:r>
                        </m:sub>
                      </m:sSub>
                    </m:oMath>
                  </a14:m>
                  <a:r>
                    <a:rPr lang="en-US" sz="10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(blue) and </a:t>
                  </a:r>
                  <a14:m>
                    <m:oMath xmlns:m="http://schemas.openxmlformats.org/officeDocument/2006/math">
                      <m:sSub>
                        <m:sSubPr>
                          <m:ctrlPr>
                            <a:rPr lang="en-US" sz="9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ctrlPr>
                        </m:sSubPr>
                        <m:e>
                          <m:r>
                            <a:rPr lang="en-US" sz="9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𝛹</m:t>
                          </m:r>
                        </m:e>
                        <m:sub>
                          <m:r>
                            <a:rPr lang="en-US" sz="9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𝑝𝑒𝑟𝑐𝑒𝑛𝑡𝑖𝑙𝑒</m:t>
                          </m:r>
                          <m:r>
                            <a:rPr lang="en-US" sz="9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_</m:t>
                          </m:r>
                          <m:r>
                            <a:rPr lang="en-US" sz="9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𝑃𝐸𝐷</m:t>
                          </m:r>
                        </m:sub>
                      </m:sSub>
                    </m:oMath>
                  </a14:m>
                  <a:r>
                    <a:rPr lang="en-US" sz="9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(red). </a:t>
                  </a:r>
                  <a:r>
                    <a:rPr lang="en-US" sz="10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Number of sensors were constrained to 2-300.</a:t>
                  </a:r>
                  <a:endParaRPr lang="en-US" sz="900" i="1" dirty="0">
                    <a:solidFill>
                      <a:srgbClr val="44546A"/>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mc:Choice>
          <mc:Fallback>
            <p:sp>
              <p:nvSpPr>
                <p:cNvPr id="7" name="Text Box 21">
                  <a:extLst>
                    <a:ext uri="{FF2B5EF4-FFF2-40B4-BE49-F238E27FC236}">
                      <a16:creationId xmlns:a16="http://schemas.microsoft.com/office/drawing/2014/main" id="{5CD103D4-1819-E54C-A75A-7309C73CA326}"/>
                    </a:ext>
                  </a:extLst>
                </p:cNvPr>
                <p:cNvSpPr txBox="1">
                  <a:spLocks noRot="1" noChangeAspect="1" noMove="1" noResize="1" noEditPoints="1" noAdjustHandles="1" noChangeArrowheads="1" noChangeShapeType="1" noTextEdit="1"/>
                </p:cNvSpPr>
                <p:nvPr/>
              </p:nvSpPr>
              <p:spPr>
                <a:xfrm>
                  <a:off x="381688" y="2903215"/>
                  <a:ext cx="4780030" cy="609684"/>
                </a:xfrm>
                <a:prstGeom prst="rect">
                  <a:avLst/>
                </a:prstGeom>
                <a:blipFill>
                  <a:blip r:embed="rId4"/>
                  <a:stretch>
                    <a:fillRect l="-1592" t="-4082" r="-1592"/>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813198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3" name="Content Placeholder 2">
            <a:extLst>
              <a:ext uri="{FF2B5EF4-FFF2-40B4-BE49-F238E27FC236}">
                <a16:creationId xmlns:a16="http://schemas.microsoft.com/office/drawing/2014/main" id="{F320BCA6-3991-0D4B-9442-839A9231F056}"/>
              </a:ext>
            </a:extLst>
          </p:cNvPr>
          <p:cNvSpPr>
            <a:spLocks noGrp="1"/>
          </p:cNvSpPr>
          <p:nvPr>
            <p:ph idx="1"/>
          </p:nvPr>
        </p:nvSpPr>
        <p:spPr/>
        <p:txBody>
          <a:bodyPr/>
          <a:lstStyle/>
          <a:p>
            <a:endParaRPr lang="en-US" dirty="0"/>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17</a:t>
            </a:fld>
            <a:endParaRPr lang="en-US"/>
          </a:p>
        </p:txBody>
      </p:sp>
      <p:grpSp>
        <p:nvGrpSpPr>
          <p:cNvPr id="16" name="Group 15">
            <a:extLst>
              <a:ext uri="{FF2B5EF4-FFF2-40B4-BE49-F238E27FC236}">
                <a16:creationId xmlns:a16="http://schemas.microsoft.com/office/drawing/2014/main" id="{AC1AC887-C225-014F-891C-797CFD08F306}"/>
              </a:ext>
            </a:extLst>
          </p:cNvPr>
          <p:cNvGrpSpPr/>
          <p:nvPr/>
        </p:nvGrpSpPr>
        <p:grpSpPr>
          <a:xfrm rot="5400000">
            <a:off x="3121136" y="-1138507"/>
            <a:ext cx="5394483" cy="9960355"/>
            <a:chOff x="422003" y="745327"/>
            <a:chExt cx="4105817" cy="7280503"/>
          </a:xfrm>
        </p:grpSpPr>
        <p:pic>
          <p:nvPicPr>
            <p:cNvPr id="17" name="Picture 16">
              <a:extLst>
                <a:ext uri="{FF2B5EF4-FFF2-40B4-BE49-F238E27FC236}">
                  <a16:creationId xmlns:a16="http://schemas.microsoft.com/office/drawing/2014/main" id="{D83E0FB1-E9EF-014B-95C2-1BB1DC33527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816" t="3880" r="8468" b="5712"/>
            <a:stretch/>
          </p:blipFill>
          <p:spPr bwMode="auto">
            <a:xfrm rot="16200000">
              <a:off x="-1165340" y="2332670"/>
              <a:ext cx="7280503" cy="4105817"/>
            </a:xfrm>
            <a:prstGeom prst="rect">
              <a:avLst/>
            </a:prstGeom>
            <a:ln>
              <a:noFill/>
            </a:ln>
            <a:extLst>
              <a:ext uri="{53640926-AAD7-44D8-BBD7-CCE9431645EC}">
                <a14:shadowObscured xmlns:a14="http://schemas.microsoft.com/office/drawing/2010/main"/>
              </a:ext>
            </a:extLst>
          </p:spPr>
        </p:pic>
        <p:sp>
          <p:nvSpPr>
            <p:cNvPr id="18" name="Text Box 33">
              <a:extLst>
                <a:ext uri="{FF2B5EF4-FFF2-40B4-BE49-F238E27FC236}">
                  <a16:creationId xmlns:a16="http://schemas.microsoft.com/office/drawing/2014/main" id="{3825789E-8BA2-024D-8899-1608168FD2BE}"/>
                </a:ext>
              </a:extLst>
            </p:cNvPr>
            <p:cNvSpPr txBox="1"/>
            <p:nvPr/>
          </p:nvSpPr>
          <p:spPr>
            <a:xfrm rot="16200000">
              <a:off x="534893" y="6221887"/>
              <a:ext cx="257810" cy="25019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dirty="0">
                  <a:solidFill>
                    <a:srgbClr val="000000"/>
                  </a:solidFill>
                  <a:effectLst/>
                  <a:latin typeface="David" panose="020E0502060401010101" pitchFamily="34" charset="-79"/>
                  <a:ea typeface="Times New Roman" panose="02020603050405020304" pitchFamily="18" charset="0"/>
                  <a:cs typeface="David" panose="020E0502060401010101" pitchFamily="34" charset="-79"/>
                </a:rPr>
                <a:t>a</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9" name="Text Box 34">
              <a:extLst>
                <a:ext uri="{FF2B5EF4-FFF2-40B4-BE49-F238E27FC236}">
                  <a16:creationId xmlns:a16="http://schemas.microsoft.com/office/drawing/2014/main" id="{E7B77AC9-8558-9B44-B104-D28CC2C6C447}"/>
                </a:ext>
              </a:extLst>
            </p:cNvPr>
            <p:cNvSpPr txBox="1"/>
            <p:nvPr/>
          </p:nvSpPr>
          <p:spPr>
            <a:xfrm rot="16200000">
              <a:off x="539052" y="2621632"/>
              <a:ext cx="257810" cy="25019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dirty="0">
                  <a:solidFill>
                    <a:srgbClr val="000000"/>
                  </a:solidFill>
                  <a:effectLst/>
                  <a:latin typeface="David" panose="020E0502060401010101" pitchFamily="34" charset="-79"/>
                  <a:ea typeface="Times New Roman" panose="02020603050405020304" pitchFamily="18" charset="0"/>
                  <a:cs typeface="David" panose="020E0502060401010101" pitchFamily="34" charset="-79"/>
                </a:rPr>
                <a:t>b</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20" name="Text Box 35">
              <a:extLst>
                <a:ext uri="{FF2B5EF4-FFF2-40B4-BE49-F238E27FC236}">
                  <a16:creationId xmlns:a16="http://schemas.microsoft.com/office/drawing/2014/main" id="{CE15E105-C429-AC49-A962-83DA9A1AA657}"/>
                </a:ext>
              </a:extLst>
            </p:cNvPr>
            <p:cNvSpPr txBox="1"/>
            <p:nvPr/>
          </p:nvSpPr>
          <p:spPr>
            <a:xfrm rot="16200000">
              <a:off x="1902392" y="6230290"/>
              <a:ext cx="257810" cy="25019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dirty="0">
                  <a:solidFill>
                    <a:srgbClr val="000000"/>
                  </a:solidFill>
                  <a:effectLst/>
                  <a:latin typeface="David" panose="020E0502060401010101" pitchFamily="34" charset="-79"/>
                  <a:ea typeface="Times New Roman" panose="02020603050405020304" pitchFamily="18" charset="0"/>
                  <a:cs typeface="David" panose="020E0502060401010101" pitchFamily="34" charset="-79"/>
                </a:rPr>
                <a:t>c</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21" name="Text Box 36">
              <a:extLst>
                <a:ext uri="{FF2B5EF4-FFF2-40B4-BE49-F238E27FC236}">
                  <a16:creationId xmlns:a16="http://schemas.microsoft.com/office/drawing/2014/main" id="{2FBA6B6E-F328-3F48-B27F-8DC58CF7A688}"/>
                </a:ext>
              </a:extLst>
            </p:cNvPr>
            <p:cNvSpPr txBox="1"/>
            <p:nvPr/>
          </p:nvSpPr>
          <p:spPr>
            <a:xfrm rot="16200000">
              <a:off x="3264672" y="6230290"/>
              <a:ext cx="257810" cy="25019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dirty="0">
                  <a:solidFill>
                    <a:srgbClr val="000000"/>
                  </a:solidFill>
                  <a:effectLst/>
                  <a:latin typeface="David" panose="020E0502060401010101" pitchFamily="34" charset="-79"/>
                  <a:ea typeface="Times New Roman" panose="02020603050405020304" pitchFamily="18" charset="0"/>
                  <a:cs typeface="David" panose="020E0502060401010101" pitchFamily="34" charset="-79"/>
                </a:rPr>
                <a:t>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22" name="Text Box 37">
              <a:extLst>
                <a:ext uri="{FF2B5EF4-FFF2-40B4-BE49-F238E27FC236}">
                  <a16:creationId xmlns:a16="http://schemas.microsoft.com/office/drawing/2014/main" id="{311958D3-6F99-7D40-A641-916882927150}"/>
                </a:ext>
              </a:extLst>
            </p:cNvPr>
            <p:cNvSpPr txBox="1"/>
            <p:nvPr/>
          </p:nvSpPr>
          <p:spPr>
            <a:xfrm rot="16200000">
              <a:off x="1913400" y="2599637"/>
              <a:ext cx="257810" cy="25019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dirty="0">
                  <a:solidFill>
                    <a:srgbClr val="000000"/>
                  </a:solidFill>
                  <a:effectLst/>
                  <a:latin typeface="David" panose="020E0502060401010101" pitchFamily="34" charset="-79"/>
                  <a:ea typeface="Times New Roman" panose="02020603050405020304" pitchFamily="18" charset="0"/>
                  <a:cs typeface="David" panose="020E0502060401010101" pitchFamily="34" charset="-79"/>
                </a:rPr>
                <a:t>d</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23" name="Text Box 39">
              <a:extLst>
                <a:ext uri="{FF2B5EF4-FFF2-40B4-BE49-F238E27FC236}">
                  <a16:creationId xmlns:a16="http://schemas.microsoft.com/office/drawing/2014/main" id="{ED65EDA7-D759-7946-876D-39FB6D5C1D79}"/>
                </a:ext>
              </a:extLst>
            </p:cNvPr>
            <p:cNvSpPr txBox="1"/>
            <p:nvPr/>
          </p:nvSpPr>
          <p:spPr>
            <a:xfrm rot="16200000">
              <a:off x="3267997" y="2592555"/>
              <a:ext cx="257810" cy="25019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dirty="0">
                  <a:solidFill>
                    <a:srgbClr val="000000"/>
                  </a:solidFill>
                  <a:effectLst/>
                  <a:latin typeface="David" panose="020E0502060401010101" pitchFamily="34" charset="-79"/>
                  <a:ea typeface="Times New Roman" panose="02020603050405020304" pitchFamily="18" charset="0"/>
                  <a:cs typeface="David" panose="020E0502060401010101" pitchFamily="34" charset="-79"/>
                </a:rPr>
                <a:t>f</a:t>
              </a:r>
              <a:r>
                <a:rPr lang="en-US" sz="1200" dirty="0">
                  <a:effectLst/>
                  <a:latin typeface="David" panose="020E0502060401010101" pitchFamily="34" charset="-79"/>
                  <a:ea typeface="Times New Roman" panose="02020603050405020304" pitchFamily="18" charset="0"/>
                  <a:cs typeface="David" panose="020E0502060401010101" pitchFamily="34" charset="-79"/>
                </a:rPr>
                <a:t> </a:t>
              </a:r>
            </a:p>
          </p:txBody>
        </p:sp>
      </p:grpSp>
    </p:spTree>
    <p:extLst>
      <p:ext uri="{BB962C8B-B14F-4D97-AF65-F5344CB8AC3E}">
        <p14:creationId xmlns:p14="http://schemas.microsoft.com/office/powerpoint/2010/main" val="2562332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lumMod val="90000"/>
            <a:alpha val="15000"/>
          </a:schemeClr>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3" name="Content Placeholder 2">
            <a:extLst>
              <a:ext uri="{FF2B5EF4-FFF2-40B4-BE49-F238E27FC236}">
                <a16:creationId xmlns:a16="http://schemas.microsoft.com/office/drawing/2014/main" id="{F320BCA6-3991-0D4B-9442-839A9231F056}"/>
              </a:ext>
            </a:extLst>
          </p:cNvPr>
          <p:cNvSpPr>
            <a:spLocks noGrp="1"/>
          </p:cNvSpPr>
          <p:nvPr>
            <p:ph idx="1"/>
          </p:nvPr>
        </p:nvSpPr>
        <p:spPr/>
        <p:txBody>
          <a:bodyPr/>
          <a:lstStyle/>
          <a:p>
            <a:endParaRPr lang="en-US" dirty="0"/>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18</a:t>
            </a:fld>
            <a:endParaRPr lang="en-US"/>
          </a:p>
        </p:txBody>
      </p:sp>
      <p:grpSp>
        <p:nvGrpSpPr>
          <p:cNvPr id="24" name="Group 23">
            <a:extLst>
              <a:ext uri="{FF2B5EF4-FFF2-40B4-BE49-F238E27FC236}">
                <a16:creationId xmlns:a16="http://schemas.microsoft.com/office/drawing/2014/main" id="{0B97E1FB-9F6C-244A-91B0-CDED2BFA042E}"/>
              </a:ext>
            </a:extLst>
          </p:cNvPr>
          <p:cNvGrpSpPr/>
          <p:nvPr/>
        </p:nvGrpSpPr>
        <p:grpSpPr>
          <a:xfrm>
            <a:off x="2300356" y="1870075"/>
            <a:ext cx="7849484" cy="4351338"/>
            <a:chOff x="-1192997" y="-110622"/>
            <a:chExt cx="7345949" cy="4019487"/>
          </a:xfrm>
        </p:grpSpPr>
        <p:grpSp>
          <p:nvGrpSpPr>
            <p:cNvPr id="25" name="Group 24">
              <a:extLst>
                <a:ext uri="{FF2B5EF4-FFF2-40B4-BE49-F238E27FC236}">
                  <a16:creationId xmlns:a16="http://schemas.microsoft.com/office/drawing/2014/main" id="{59C58432-50DC-BC48-8A19-63D4F2DB77F1}"/>
                </a:ext>
              </a:extLst>
            </p:cNvPr>
            <p:cNvGrpSpPr/>
            <p:nvPr/>
          </p:nvGrpSpPr>
          <p:grpSpPr>
            <a:xfrm>
              <a:off x="-1192997" y="-110622"/>
              <a:ext cx="7345949" cy="4019487"/>
              <a:chOff x="-1472158" y="-243210"/>
              <a:chExt cx="7934768" cy="4909582"/>
            </a:xfrm>
          </p:grpSpPr>
          <p:pic>
            <p:nvPicPr>
              <p:cNvPr id="28" name="Picture 27">
                <a:extLst>
                  <a:ext uri="{FF2B5EF4-FFF2-40B4-BE49-F238E27FC236}">
                    <a16:creationId xmlns:a16="http://schemas.microsoft.com/office/drawing/2014/main" id="{30270157-2636-3142-91B4-7A7C3C1BFD4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04" t="2769" r="4378" b="2365"/>
              <a:stretch/>
            </p:blipFill>
            <p:spPr bwMode="auto">
              <a:xfrm>
                <a:off x="-1472158" y="-243210"/>
                <a:ext cx="7934768" cy="3880749"/>
              </a:xfrm>
              <a:prstGeom prst="rect">
                <a:avLst/>
              </a:prstGeom>
              <a:ln>
                <a:noFill/>
              </a:ln>
              <a:extLst>
                <a:ext uri="{53640926-AAD7-44D8-BBD7-CCE9431645EC}">
                  <a14:shadowObscured xmlns:a14="http://schemas.microsoft.com/office/drawing/2010/main"/>
                </a:ext>
              </a:extLst>
            </p:spPr>
          </p:pic>
          <p:sp>
            <p:nvSpPr>
              <p:cNvPr id="29" name="Text Box 23">
                <a:extLst>
                  <a:ext uri="{FF2B5EF4-FFF2-40B4-BE49-F238E27FC236}">
                    <a16:creationId xmlns:a16="http://schemas.microsoft.com/office/drawing/2014/main" id="{A20A17D0-44AA-1840-9B11-6685D8EBD879}"/>
                  </a:ext>
                </a:extLst>
              </p:cNvPr>
              <p:cNvSpPr txBox="1"/>
              <p:nvPr/>
            </p:nvSpPr>
            <p:spPr>
              <a:xfrm>
                <a:off x="-1472157" y="3866973"/>
                <a:ext cx="7934767" cy="799399"/>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just">
                  <a:lnSpc>
                    <a:spcPct val="115000"/>
                  </a:lnSpc>
                  <a:spcAft>
                    <a:spcPts val="1000"/>
                  </a:spcAft>
                </a:pPr>
                <a:r>
                  <a:rPr lang="en-US" sz="1000" b="1" i="0" u="sng"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Figure </a:t>
                </a:r>
                <a:r>
                  <a:rPr lang="en-US" sz="1000" b="1"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4. </a:t>
                </a:r>
                <a:r>
                  <a:rPr lang="en-US" sz="10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Preferable sensor locations, represented by the percentage of solutions each specific location was chosen, for two objectives - (a) average minimal PED values (172 solutions in total) and (b) </a:t>
                </a:r>
                <a:r>
                  <a:rPr lang="en-US" sz="1000" i="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25</a:t>
                </a:r>
                <a:r>
                  <a:rPr lang="en-US" sz="1000" i="0" baseline="3000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th</a:t>
                </a:r>
                <a:r>
                  <a:rPr lang="en-US" sz="1000" i="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 percentile of all PED values</a:t>
                </a:r>
                <a:r>
                  <a:rPr lang="en-US" sz="10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(167 solutions in total).  Sources’ locations are marked in red dots and average emission rates are specified below.  White areas are restricted locations, due to sources’ proximity. </a:t>
                </a:r>
                <a:endParaRPr lang="en-US" sz="900" i="1" dirty="0">
                  <a:solidFill>
                    <a:srgbClr val="44546A"/>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grpSp>
        <p:sp>
          <p:nvSpPr>
            <p:cNvPr id="26" name="Text Box 12">
              <a:extLst>
                <a:ext uri="{FF2B5EF4-FFF2-40B4-BE49-F238E27FC236}">
                  <a16:creationId xmlns:a16="http://schemas.microsoft.com/office/drawing/2014/main" id="{B2FC5EFC-BBB9-5D42-ADC1-2E6EBFE8B18B}"/>
                </a:ext>
              </a:extLst>
            </p:cNvPr>
            <p:cNvSpPr txBox="1"/>
            <p:nvPr/>
          </p:nvSpPr>
          <p:spPr>
            <a:xfrm>
              <a:off x="1569359" y="-37231"/>
              <a:ext cx="262255" cy="26225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dirty="0">
                  <a:solidFill>
                    <a:srgbClr val="000000"/>
                  </a:solidFill>
                  <a:effectLst/>
                  <a:latin typeface="David" panose="020E0502060401010101" pitchFamily="34" charset="-79"/>
                  <a:ea typeface="Times New Roman" panose="02020603050405020304" pitchFamily="18" charset="0"/>
                  <a:cs typeface="David" panose="020E0502060401010101" pitchFamily="34" charset="-79"/>
                </a:rPr>
                <a:t>a</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27" name="Text Box 13">
              <a:extLst>
                <a:ext uri="{FF2B5EF4-FFF2-40B4-BE49-F238E27FC236}">
                  <a16:creationId xmlns:a16="http://schemas.microsoft.com/office/drawing/2014/main" id="{C7A613E5-ED7E-2643-B6A0-B132471B1BD0}"/>
                </a:ext>
              </a:extLst>
            </p:cNvPr>
            <p:cNvSpPr txBox="1"/>
            <p:nvPr/>
          </p:nvSpPr>
          <p:spPr>
            <a:xfrm>
              <a:off x="5153663" y="-1493"/>
              <a:ext cx="262255" cy="26225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dirty="0">
                  <a:solidFill>
                    <a:srgbClr val="000000"/>
                  </a:solidFill>
                  <a:effectLst/>
                  <a:latin typeface="David" panose="020E0502060401010101" pitchFamily="34" charset="-79"/>
                  <a:ea typeface="Times New Roman" panose="02020603050405020304" pitchFamily="18" charset="0"/>
                  <a:cs typeface="David" panose="020E0502060401010101" pitchFamily="34" charset="-79"/>
                </a:rPr>
                <a:t>b</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grpSp>
    </p:spTree>
    <p:extLst>
      <p:ext uri="{BB962C8B-B14F-4D97-AF65-F5344CB8AC3E}">
        <p14:creationId xmlns:p14="http://schemas.microsoft.com/office/powerpoint/2010/main" val="3658766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a:solidFill>
                  <a:schemeClr val="tx1">
                    <a:lumMod val="85000"/>
                    <a:lumOff val="15000"/>
                  </a:schemeClr>
                </a:solidFill>
                <a:latin typeface="DaunPenh" pitchFamily="2" charset="0"/>
                <a:cs typeface="DaunPenh" pitchFamily="2" charset="0"/>
              </a:rPr>
              <a:t>Initial evaluation</a:t>
            </a:r>
            <a:endParaRPr lang="en-US" sz="7200" dirty="0">
              <a:solidFill>
                <a:schemeClr val="tx1">
                  <a:lumMod val="85000"/>
                  <a:lumOff val="15000"/>
                </a:schemeClr>
              </a:solidFill>
              <a:latin typeface="DaunPenh" pitchFamily="2" charset="0"/>
              <a:cs typeface="DaunPenh" pitchFamily="2" charset="0"/>
            </a:endParaRPr>
          </a:p>
        </p:txBody>
      </p:sp>
      <p:pic>
        <p:nvPicPr>
          <p:cNvPr id="4" name="Content Placeholder 3">
            <a:extLst>
              <a:ext uri="{FF2B5EF4-FFF2-40B4-BE49-F238E27FC236}">
                <a16:creationId xmlns:a16="http://schemas.microsoft.com/office/drawing/2014/main" id="{F722B245-22EE-4C48-A99E-328961095345}"/>
              </a:ext>
            </a:extLst>
          </p:cNvPr>
          <p:cNvPicPr>
            <a:picLocks noGrp="1" noChangeAspect="1"/>
          </p:cNvPicPr>
          <p:nvPr>
            <p:ph idx="1"/>
          </p:nvPr>
        </p:nvPicPr>
        <p:blipFill>
          <a:blip r:embed="rId3"/>
          <a:stretch>
            <a:fillRect/>
          </a:stretch>
        </p:blipFill>
        <p:spPr>
          <a:xfrm>
            <a:off x="4775099" y="709469"/>
            <a:ext cx="7416901" cy="5439061"/>
          </a:xfrm>
        </p:spPr>
      </p:pic>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20</a:t>
            </a:fld>
            <a:endParaRPr lang="en-US"/>
          </a:p>
        </p:txBody>
      </p:sp>
      <p:pic>
        <p:nvPicPr>
          <p:cNvPr id="6" name="Picture 5">
            <a:extLst>
              <a:ext uri="{FF2B5EF4-FFF2-40B4-BE49-F238E27FC236}">
                <a16:creationId xmlns:a16="http://schemas.microsoft.com/office/drawing/2014/main" id="{E9B25298-55CB-C44E-80CC-A80E8C6DAD12}"/>
              </a:ext>
            </a:extLst>
          </p:cNvPr>
          <p:cNvPicPr>
            <a:picLocks noChangeAspect="1"/>
          </p:cNvPicPr>
          <p:nvPr/>
        </p:nvPicPr>
        <p:blipFill>
          <a:blip r:embed="rId4"/>
          <a:stretch>
            <a:fillRect/>
          </a:stretch>
        </p:blipFill>
        <p:spPr>
          <a:xfrm>
            <a:off x="673608" y="894080"/>
            <a:ext cx="10515600" cy="5462270"/>
          </a:xfrm>
          <a:prstGeom prst="rect">
            <a:avLst/>
          </a:prstGeom>
        </p:spPr>
      </p:pic>
    </p:spTree>
    <p:extLst>
      <p:ext uri="{BB962C8B-B14F-4D97-AF65-F5344CB8AC3E}">
        <p14:creationId xmlns:p14="http://schemas.microsoft.com/office/powerpoint/2010/main" val="3401956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90000"/>
            <a:alpha val="1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B034CF-A512-8B44-B290-0D1C028B7D17}"/>
              </a:ext>
            </a:extLst>
          </p:cNvPr>
          <p:cNvSpPr txBox="1"/>
          <p:nvPr/>
        </p:nvSpPr>
        <p:spPr>
          <a:xfrm>
            <a:off x="333698" y="1477210"/>
            <a:ext cx="11158728" cy="4213482"/>
          </a:xfrm>
          <a:prstGeom prst="rect">
            <a:avLst/>
          </a:prstGeom>
        </p:spPr>
        <p:txBody>
          <a:bodyPr vert="horz" lIns="91440" tIns="45720" rIns="91440" bIns="45720" rtlCol="0">
            <a:noAutofit/>
          </a:bodyPr>
          <a:lstStyle/>
          <a:p>
            <a:pPr marL="1028700" indent="-571500">
              <a:lnSpc>
                <a:spcPct val="90000"/>
              </a:lnSpc>
              <a:spcAft>
                <a:spcPts val="600"/>
              </a:spcAft>
              <a:buFont typeface="Arial" panose="020B0604020202020204" pitchFamily="34" charset="0"/>
              <a:buChar char="•"/>
            </a:pPr>
            <a:r>
              <a:rPr lang="en-US" sz="3600" dirty="0">
                <a:solidFill>
                  <a:schemeClr val="tx1">
                    <a:lumMod val="85000"/>
                    <a:lumOff val="15000"/>
                  </a:schemeClr>
                </a:solidFill>
                <a:latin typeface="DaunPenh" pitchFamily="2" charset="0"/>
                <a:cs typeface="DaunPenh" pitchFamily="2" charset="0"/>
                <a:hlinkClick r:id="" action="ppaction://noaction">
                  <a:extLst>
                    <a:ext uri="{A12FA001-AC4F-418D-AE19-62706E023703}">
                      <ahyp:hlinkClr xmlns:ahyp="http://schemas.microsoft.com/office/drawing/2018/hyperlinkcolor" val="tx"/>
                    </a:ext>
                  </a:extLst>
                </a:hlinkClick>
              </a:rPr>
              <a:t>Introduction</a:t>
            </a:r>
            <a:r>
              <a:rPr lang="en-US" sz="3600" dirty="0">
                <a:solidFill>
                  <a:schemeClr val="tx1">
                    <a:lumMod val="85000"/>
                    <a:lumOff val="15000"/>
                  </a:schemeClr>
                </a:solidFill>
                <a:latin typeface="DaunPenh" pitchFamily="2" charset="0"/>
                <a:cs typeface="DaunPenh" pitchFamily="2" charset="0"/>
              </a:rPr>
              <a:t> - </a:t>
            </a:r>
            <a:r>
              <a:rPr lang="en-US" sz="3600" dirty="0">
                <a:solidFill>
                  <a:srgbClr val="E94C00"/>
                </a:solidFill>
                <a:latin typeface="DaunPenh" pitchFamily="2" charset="0"/>
                <a:cs typeface="DaunPenh" pitchFamily="2" charset="0"/>
              </a:rPr>
              <a:t>air pollution monitoring (motivation), representation in time and in spaces, network deployment</a:t>
            </a:r>
          </a:p>
          <a:p>
            <a:pPr marL="1028700" indent="-571500">
              <a:lnSpc>
                <a:spcPct val="90000"/>
              </a:lnSpc>
              <a:spcAft>
                <a:spcPts val="600"/>
              </a:spcAft>
              <a:buFont typeface="Arial" panose="020B0604020202020204" pitchFamily="34" charset="0"/>
              <a:buChar char="•"/>
            </a:pPr>
            <a:r>
              <a:rPr lang="en-US" sz="3600" dirty="0">
                <a:solidFill>
                  <a:schemeClr val="tx1">
                    <a:lumMod val="85000"/>
                    <a:lumOff val="15000"/>
                  </a:schemeClr>
                </a:solidFill>
                <a:latin typeface="DaunPenh" pitchFamily="2" charset="0"/>
                <a:cs typeface="DaunPenh" pitchFamily="2" charset="0"/>
                <a:hlinkClick r:id="" action="ppaction://noaction">
                  <a:extLst>
                    <a:ext uri="{A12FA001-AC4F-418D-AE19-62706E023703}">
                      <ahyp:hlinkClr xmlns:ahyp="http://schemas.microsoft.com/office/drawing/2018/hyperlinkcolor" val="tx"/>
                    </a:ext>
                  </a:extLst>
                </a:hlinkClick>
              </a:rPr>
              <a:t>Research hypothesis and objectives</a:t>
            </a:r>
            <a:endParaRPr lang="en-US" sz="3600" dirty="0">
              <a:solidFill>
                <a:schemeClr val="tx1">
                  <a:lumMod val="85000"/>
                  <a:lumOff val="15000"/>
                </a:schemeClr>
              </a:solidFill>
              <a:latin typeface="DaunPenh" pitchFamily="2" charset="0"/>
              <a:cs typeface="DaunPenh" pitchFamily="2" charset="0"/>
            </a:endParaRPr>
          </a:p>
          <a:p>
            <a:pPr marL="1028700" indent="-571500">
              <a:lnSpc>
                <a:spcPct val="90000"/>
              </a:lnSpc>
              <a:spcAft>
                <a:spcPts val="600"/>
              </a:spcAft>
              <a:buFont typeface="Arial" panose="020B0604020202020204" pitchFamily="34" charset="0"/>
              <a:buChar char="•"/>
            </a:pPr>
            <a:r>
              <a:rPr lang="en-US" sz="3600" dirty="0">
                <a:solidFill>
                  <a:schemeClr val="tx1">
                    <a:lumMod val="85000"/>
                    <a:lumOff val="15000"/>
                  </a:schemeClr>
                </a:solidFill>
                <a:latin typeface="DaunPenh" pitchFamily="2" charset="0"/>
                <a:cs typeface="DaunPenh" pitchFamily="2" charset="0"/>
              </a:rPr>
              <a:t>Related work</a:t>
            </a:r>
          </a:p>
          <a:p>
            <a:pPr marL="1028700" indent="-571500">
              <a:lnSpc>
                <a:spcPct val="90000"/>
              </a:lnSpc>
              <a:spcAft>
                <a:spcPts val="600"/>
              </a:spcAft>
              <a:buFont typeface="Arial" panose="020B0604020202020204" pitchFamily="34" charset="0"/>
              <a:buChar char="•"/>
            </a:pPr>
            <a:r>
              <a:rPr lang="en-US" sz="3600" dirty="0">
                <a:solidFill>
                  <a:schemeClr val="tx1">
                    <a:lumMod val="85000"/>
                    <a:lumOff val="15000"/>
                  </a:schemeClr>
                </a:solidFill>
                <a:latin typeface="DaunPenh" pitchFamily="2" charset="0"/>
                <a:cs typeface="DaunPenh" pitchFamily="2" charset="0"/>
                <a:hlinkClick r:id="" action="ppaction://noaction">
                  <a:extLst>
                    <a:ext uri="{A12FA001-AC4F-418D-AE19-62706E023703}">
                      <ahyp:hlinkClr xmlns:ahyp="http://schemas.microsoft.com/office/drawing/2018/hyperlinkcolor" val="tx"/>
                    </a:ext>
                  </a:extLst>
                </a:hlinkClick>
              </a:rPr>
              <a:t>Methods</a:t>
            </a:r>
            <a:r>
              <a:rPr lang="en-US" sz="3600" dirty="0">
                <a:solidFill>
                  <a:schemeClr val="tx1">
                    <a:lumMod val="85000"/>
                    <a:lumOff val="15000"/>
                  </a:schemeClr>
                </a:solidFill>
                <a:latin typeface="DaunPenh" pitchFamily="2" charset="0"/>
                <a:cs typeface="DaunPenh" pitchFamily="2" charset="0"/>
              </a:rPr>
              <a:t> – </a:t>
            </a:r>
            <a:r>
              <a:rPr lang="en-US" sz="3600" dirty="0">
                <a:solidFill>
                  <a:srgbClr val="E94C00"/>
                </a:solidFill>
                <a:latin typeface="DaunPenh" pitchFamily="2" charset="0"/>
                <a:cs typeface="DaunPenh" pitchFamily="2" charset="0"/>
              </a:rPr>
              <a:t>background (Meteorology, Evolutionary Algorithms, Borg framework), problem formulation</a:t>
            </a:r>
          </a:p>
          <a:p>
            <a:pPr marL="1028700" indent="-571500">
              <a:lnSpc>
                <a:spcPct val="90000"/>
              </a:lnSpc>
              <a:spcAft>
                <a:spcPts val="600"/>
              </a:spcAft>
              <a:buFont typeface="Arial" panose="020B0604020202020204" pitchFamily="34" charset="0"/>
              <a:buChar char="•"/>
            </a:pPr>
            <a:r>
              <a:rPr lang="en-US" sz="3600" dirty="0">
                <a:solidFill>
                  <a:schemeClr val="tx1">
                    <a:lumMod val="85000"/>
                    <a:lumOff val="15000"/>
                  </a:schemeClr>
                </a:solidFill>
                <a:latin typeface="DaunPenh" pitchFamily="2" charset="0"/>
                <a:cs typeface="DaunPenh" pitchFamily="2" charset="0"/>
                <a:hlinkClick r:id="" action="ppaction://noaction">
                  <a:extLst>
                    <a:ext uri="{A12FA001-AC4F-418D-AE19-62706E023703}">
                      <ahyp:hlinkClr xmlns:ahyp="http://schemas.microsoft.com/office/drawing/2018/hyperlinkcolor" val="tx"/>
                    </a:ext>
                  </a:extLst>
                </a:hlinkClick>
              </a:rPr>
              <a:t>Research plan </a:t>
            </a:r>
            <a:endParaRPr lang="en-US" sz="3600" dirty="0">
              <a:solidFill>
                <a:schemeClr val="tx1">
                  <a:lumMod val="85000"/>
                  <a:lumOff val="15000"/>
                </a:schemeClr>
              </a:solidFill>
              <a:latin typeface="DaunPenh" pitchFamily="2" charset="0"/>
              <a:cs typeface="DaunPenh" pitchFamily="2" charset="0"/>
            </a:endParaRPr>
          </a:p>
          <a:p>
            <a:pPr marL="1028700" indent="-571500">
              <a:lnSpc>
                <a:spcPct val="90000"/>
              </a:lnSpc>
              <a:spcAft>
                <a:spcPts val="600"/>
              </a:spcAft>
              <a:buFont typeface="Arial" panose="020B0604020202020204" pitchFamily="34" charset="0"/>
              <a:buChar char="•"/>
            </a:pPr>
            <a:r>
              <a:rPr lang="en-US" sz="3600" dirty="0">
                <a:solidFill>
                  <a:schemeClr val="tx1">
                    <a:lumMod val="85000"/>
                    <a:lumOff val="15000"/>
                  </a:schemeClr>
                </a:solidFill>
                <a:latin typeface="DaunPenh" pitchFamily="2" charset="0"/>
                <a:cs typeface="DaunPenh" pitchFamily="2" charset="0"/>
                <a:hlinkClick r:id="" action="ppaction://noaction">
                  <a:extLst>
                    <a:ext uri="{A12FA001-AC4F-418D-AE19-62706E023703}">
                      <ahyp:hlinkClr xmlns:ahyp="http://schemas.microsoft.com/office/drawing/2018/hyperlinkcolor" val="tx"/>
                    </a:ext>
                  </a:extLst>
                </a:hlinkClick>
              </a:rPr>
              <a:t>Preliminary results </a:t>
            </a:r>
            <a:endParaRPr lang="en-US" sz="3600" dirty="0">
              <a:solidFill>
                <a:schemeClr val="tx1">
                  <a:lumMod val="85000"/>
                  <a:lumOff val="15000"/>
                </a:schemeClr>
              </a:solidFill>
              <a:latin typeface="DaunPenh" pitchFamily="2" charset="0"/>
              <a:cs typeface="DaunPenh" pitchFamily="2" charset="0"/>
            </a:endParaRPr>
          </a:p>
          <a:p>
            <a:pPr marL="1028700" indent="-571500">
              <a:lnSpc>
                <a:spcPct val="90000"/>
              </a:lnSpc>
              <a:spcAft>
                <a:spcPts val="600"/>
              </a:spcAft>
              <a:buFont typeface="Arial" panose="020B0604020202020204" pitchFamily="34" charset="0"/>
              <a:buChar char="•"/>
            </a:pPr>
            <a:r>
              <a:rPr lang="en-US" sz="3600" dirty="0">
                <a:solidFill>
                  <a:schemeClr val="tx1">
                    <a:lumMod val="85000"/>
                    <a:lumOff val="15000"/>
                  </a:schemeClr>
                </a:solidFill>
                <a:latin typeface="DaunPenh" pitchFamily="2" charset="0"/>
                <a:cs typeface="DaunPenh" pitchFamily="2" charset="0"/>
                <a:hlinkClick r:id="rId3" action="ppaction://hlinksldjump">
                  <a:extLst>
                    <a:ext uri="{A12FA001-AC4F-418D-AE19-62706E023703}">
                      <ahyp:hlinkClr xmlns:ahyp="http://schemas.microsoft.com/office/drawing/2018/hyperlinkcolor" val="tx"/>
                    </a:ext>
                  </a:extLst>
                </a:hlinkClick>
              </a:rPr>
              <a:t>Summary</a:t>
            </a:r>
            <a:endParaRPr lang="en-US" sz="3600" dirty="0">
              <a:solidFill>
                <a:schemeClr val="tx1">
                  <a:lumMod val="85000"/>
                  <a:lumOff val="15000"/>
                </a:schemeClr>
              </a:solidFill>
              <a:latin typeface="DaunPenh" pitchFamily="2" charset="0"/>
              <a:cs typeface="DaunPenh" pitchFamily="2" charset="0"/>
            </a:endParaRPr>
          </a:p>
          <a:p>
            <a:pPr marL="685800" indent="-228600">
              <a:lnSpc>
                <a:spcPct val="90000"/>
              </a:lnSpc>
              <a:spcAft>
                <a:spcPts val="600"/>
              </a:spcAft>
              <a:buFont typeface="Arial" panose="020B0604020202020204" pitchFamily="34" charset="0"/>
              <a:buChar char="•"/>
            </a:pPr>
            <a:endParaRPr lang="en-US" sz="2800" dirty="0">
              <a:solidFill>
                <a:schemeClr val="tx1">
                  <a:lumMod val="85000"/>
                  <a:lumOff val="15000"/>
                </a:schemeClr>
              </a:solidFill>
              <a:latin typeface="DaunPenh" pitchFamily="2" charset="0"/>
              <a:cs typeface="DaunPenh" pitchFamily="2" charset="0"/>
            </a:endParaRPr>
          </a:p>
          <a:p>
            <a:pPr marL="685800" indent="-228600">
              <a:lnSpc>
                <a:spcPct val="90000"/>
              </a:lnSpc>
              <a:spcAft>
                <a:spcPts val="600"/>
              </a:spcAft>
              <a:buFont typeface="Arial" panose="020B0604020202020204" pitchFamily="34" charset="0"/>
              <a:buChar char="•"/>
            </a:pPr>
            <a:endParaRPr lang="en-US" sz="2800" dirty="0">
              <a:solidFill>
                <a:schemeClr val="tx1">
                  <a:lumMod val="85000"/>
                  <a:lumOff val="15000"/>
                </a:schemeClr>
              </a:solidFill>
              <a:latin typeface="DaunPenh" pitchFamily="2" charset="0"/>
              <a:cs typeface="DaunPenh" pitchFamily="2" charset="0"/>
            </a:endParaRPr>
          </a:p>
        </p:txBody>
      </p:sp>
      <p:sp>
        <p:nvSpPr>
          <p:cNvPr id="5" name="Title 1">
            <a:extLst>
              <a:ext uri="{FF2B5EF4-FFF2-40B4-BE49-F238E27FC236}">
                <a16:creationId xmlns:a16="http://schemas.microsoft.com/office/drawing/2014/main" id="{01D65854-0081-874A-8FE1-48C2C0AB9BC1}"/>
              </a:ext>
            </a:extLst>
          </p:cNvPr>
          <p:cNvSpPr txBox="1">
            <a:spLocks/>
          </p:cNvSpPr>
          <p:nvPr/>
        </p:nvSpPr>
        <p:spPr>
          <a:xfrm>
            <a:off x="333698" y="-285338"/>
            <a:ext cx="9013052" cy="16233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solidFill>
                  <a:srgbClr val="E94C00"/>
                </a:solidFill>
                <a:latin typeface="DaunPenh" pitchFamily="2" charset="0"/>
                <a:cs typeface="DaunPenh" pitchFamily="2" charset="0"/>
              </a:rPr>
              <a:t>Table of contents</a:t>
            </a:r>
            <a:endParaRPr lang="en-US" sz="6000" dirty="0">
              <a:solidFill>
                <a:srgbClr val="E94C00"/>
              </a:solidFill>
            </a:endParaRPr>
          </a:p>
        </p:txBody>
      </p:sp>
      <p:cxnSp>
        <p:nvCxnSpPr>
          <p:cNvPr id="7" name="Straight Connector 6">
            <a:extLst>
              <a:ext uri="{FF2B5EF4-FFF2-40B4-BE49-F238E27FC236}">
                <a16:creationId xmlns:a16="http://schemas.microsoft.com/office/drawing/2014/main" id="{5AE5480B-88F4-0F4A-A5AF-5EC5C39C778D}"/>
              </a:ext>
            </a:extLst>
          </p:cNvPr>
          <p:cNvCxnSpPr>
            <a:cxnSpLocks/>
          </p:cNvCxnSpPr>
          <p:nvPr/>
        </p:nvCxnSpPr>
        <p:spPr>
          <a:xfrm>
            <a:off x="169106" y="1151060"/>
            <a:ext cx="1076711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9" name="Slide Number Placeholder 18">
            <a:extLst>
              <a:ext uri="{FF2B5EF4-FFF2-40B4-BE49-F238E27FC236}">
                <a16:creationId xmlns:a16="http://schemas.microsoft.com/office/drawing/2014/main" id="{261FD20D-DB4C-A749-96C8-ADE1E74B496A}"/>
              </a:ext>
            </a:extLst>
          </p:cNvPr>
          <p:cNvSpPr>
            <a:spLocks noGrp="1"/>
          </p:cNvSpPr>
          <p:nvPr>
            <p:ph type="sldNum" sz="quarter" idx="12"/>
          </p:nvPr>
        </p:nvSpPr>
        <p:spPr/>
        <p:txBody>
          <a:bodyPr/>
          <a:lstStyle/>
          <a:p>
            <a:fld id="{CBA4AC6D-9836-9F4A-961A-ECAC0CEAF37F}" type="slidenum">
              <a:rPr lang="en-US" smtClean="0"/>
              <a:t>2</a:t>
            </a:fld>
            <a:endParaRPr lang="en-US"/>
          </a:p>
        </p:txBody>
      </p:sp>
    </p:spTree>
    <p:extLst>
      <p:ext uri="{BB962C8B-B14F-4D97-AF65-F5344CB8AC3E}">
        <p14:creationId xmlns:p14="http://schemas.microsoft.com/office/powerpoint/2010/main" val="1246033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90000"/>
            <a:alpha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4C465-1125-E742-88A9-19C9871E8015}"/>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Summary</a:t>
            </a:r>
            <a:endParaRPr lang="en-US" sz="7200" dirty="0"/>
          </a:p>
        </p:txBody>
      </p:sp>
      <p:sp>
        <p:nvSpPr>
          <p:cNvPr id="3" name="Content Placeholder 2">
            <a:extLst>
              <a:ext uri="{FF2B5EF4-FFF2-40B4-BE49-F238E27FC236}">
                <a16:creationId xmlns:a16="http://schemas.microsoft.com/office/drawing/2014/main" id="{714BBCCA-9A8A-B144-BA6E-548AA74BE4A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CC93F62-EDA1-5F41-B48B-502EA3B649D9}"/>
              </a:ext>
            </a:extLst>
          </p:cNvPr>
          <p:cNvSpPr>
            <a:spLocks noGrp="1"/>
          </p:cNvSpPr>
          <p:nvPr>
            <p:ph type="sldNum" sz="quarter" idx="12"/>
          </p:nvPr>
        </p:nvSpPr>
        <p:spPr/>
        <p:txBody>
          <a:bodyPr/>
          <a:lstStyle/>
          <a:p>
            <a:fld id="{CBA4AC6D-9836-9F4A-961A-ECAC0CEAF37F}" type="slidenum">
              <a:rPr lang="en-US" smtClean="0"/>
              <a:t>20</a:t>
            </a:fld>
            <a:endParaRPr lang="en-US"/>
          </a:p>
        </p:txBody>
      </p:sp>
    </p:spTree>
    <p:extLst>
      <p:ext uri="{BB962C8B-B14F-4D97-AF65-F5344CB8AC3E}">
        <p14:creationId xmlns:p14="http://schemas.microsoft.com/office/powerpoint/2010/main" val="7869558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lumMod val="90000"/>
            <a:alpha val="15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D222A80-099A-704D-87CE-F7FE48F15C64}"/>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References</a:t>
            </a:r>
          </a:p>
        </p:txBody>
      </p:sp>
      <p:sp>
        <p:nvSpPr>
          <p:cNvPr id="3" name="Content Placeholder 2">
            <a:extLst>
              <a:ext uri="{FF2B5EF4-FFF2-40B4-BE49-F238E27FC236}">
                <a16:creationId xmlns:a16="http://schemas.microsoft.com/office/drawing/2014/main" id="{D6F701CC-2F65-E749-8D4F-7AEA60AA529B}"/>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350E3914-4F15-8048-8122-5694085B8425}"/>
              </a:ext>
            </a:extLst>
          </p:cNvPr>
          <p:cNvSpPr>
            <a:spLocks noGrp="1"/>
          </p:cNvSpPr>
          <p:nvPr>
            <p:ph type="sldNum" sz="quarter" idx="12"/>
          </p:nvPr>
        </p:nvSpPr>
        <p:spPr/>
        <p:txBody>
          <a:bodyPr/>
          <a:lstStyle/>
          <a:p>
            <a:fld id="{CBA4AC6D-9836-9F4A-961A-ECAC0CEAF37F}" type="slidenum">
              <a:rPr lang="en-US" smtClean="0"/>
              <a:t>21</a:t>
            </a:fld>
            <a:endParaRPr lang="en-US"/>
          </a:p>
        </p:txBody>
      </p:sp>
    </p:spTree>
    <p:extLst>
      <p:ext uri="{BB962C8B-B14F-4D97-AF65-F5344CB8AC3E}">
        <p14:creationId xmlns:p14="http://schemas.microsoft.com/office/powerpoint/2010/main" val="15673349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lumMod val="90000"/>
            <a:alpha val="15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038207-D7DD-AC42-9AC1-351B34786410}"/>
              </a:ext>
            </a:extLst>
          </p:cNvPr>
          <p:cNvSpPr>
            <a:spLocks noGrp="1"/>
          </p:cNvSpPr>
          <p:nvPr>
            <p:ph type="sldNum" sz="quarter" idx="12"/>
          </p:nvPr>
        </p:nvSpPr>
        <p:spPr/>
        <p:txBody>
          <a:bodyPr/>
          <a:lstStyle/>
          <a:p>
            <a:fld id="{CBA4AC6D-9836-9F4A-961A-ECAC0CEAF37F}" type="slidenum">
              <a:rPr lang="en-US" smtClean="0"/>
              <a:t>22</a:t>
            </a:fld>
            <a:endParaRPr lang="en-US"/>
          </a:p>
        </p:txBody>
      </p:sp>
    </p:spTree>
    <p:extLst>
      <p:ext uri="{BB962C8B-B14F-4D97-AF65-F5344CB8AC3E}">
        <p14:creationId xmlns:p14="http://schemas.microsoft.com/office/powerpoint/2010/main" val="33595869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90000"/>
            <a:alpha val="15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038207-D7DD-AC42-9AC1-351B34786410}"/>
              </a:ext>
            </a:extLst>
          </p:cNvPr>
          <p:cNvSpPr>
            <a:spLocks noGrp="1"/>
          </p:cNvSpPr>
          <p:nvPr>
            <p:ph type="sldNum" sz="quarter" idx="12"/>
          </p:nvPr>
        </p:nvSpPr>
        <p:spPr/>
        <p:txBody>
          <a:bodyPr/>
          <a:lstStyle/>
          <a:p>
            <a:fld id="{CBA4AC6D-9836-9F4A-961A-ECAC0CEAF37F}" type="slidenum">
              <a:rPr lang="en-US" smtClean="0"/>
              <a:t>23</a:t>
            </a:fld>
            <a:endParaRPr lang="en-US"/>
          </a:p>
        </p:txBody>
      </p:sp>
      <p:pic>
        <p:nvPicPr>
          <p:cNvPr id="3" name="Picture 2">
            <a:extLst>
              <a:ext uri="{FF2B5EF4-FFF2-40B4-BE49-F238E27FC236}">
                <a16:creationId xmlns:a16="http://schemas.microsoft.com/office/drawing/2014/main" id="{2F11C7E4-C385-9445-9C3B-87045AC9D646}"/>
              </a:ext>
            </a:extLst>
          </p:cNvPr>
          <p:cNvPicPr>
            <a:picLocks noChangeAspect="1"/>
          </p:cNvPicPr>
          <p:nvPr/>
        </p:nvPicPr>
        <p:blipFill rotWithShape="1">
          <a:blip r:embed="rId3"/>
          <a:srcRect l="5180" t="1991" r="5930" b="3889"/>
          <a:stretch/>
        </p:blipFill>
        <p:spPr>
          <a:xfrm>
            <a:off x="1892300" y="392113"/>
            <a:ext cx="7937500" cy="5682020"/>
          </a:xfrm>
          <a:prstGeom prst="rect">
            <a:avLst/>
          </a:prstGeom>
        </p:spPr>
      </p:pic>
    </p:spTree>
    <p:extLst>
      <p:ext uri="{BB962C8B-B14F-4D97-AF65-F5344CB8AC3E}">
        <p14:creationId xmlns:p14="http://schemas.microsoft.com/office/powerpoint/2010/main" val="11275130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66096-0D88-1747-9CAE-2DB4902A1CE4}"/>
              </a:ext>
            </a:extLst>
          </p:cNvPr>
          <p:cNvSpPr>
            <a:spLocks noGrp="1"/>
          </p:cNvSpPr>
          <p:nvPr>
            <p:ph type="title"/>
          </p:nvPr>
        </p:nvSpPr>
        <p:spPr/>
        <p:txBody>
          <a:bodyPr/>
          <a:lstStyle/>
          <a:p>
            <a:r>
              <a:rPr lang="en-US" dirty="0"/>
              <a:t>trash</a:t>
            </a:r>
          </a:p>
        </p:txBody>
      </p:sp>
      <p:sp>
        <p:nvSpPr>
          <p:cNvPr id="3" name="Content Placeholder 2">
            <a:extLst>
              <a:ext uri="{FF2B5EF4-FFF2-40B4-BE49-F238E27FC236}">
                <a16:creationId xmlns:a16="http://schemas.microsoft.com/office/drawing/2014/main" id="{A071AAB6-F43A-1943-9ED1-B7F1B5E3E0F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4B5F849-E857-5240-B3DC-2E1AFCEF917F}"/>
              </a:ext>
            </a:extLst>
          </p:cNvPr>
          <p:cNvSpPr>
            <a:spLocks noGrp="1"/>
          </p:cNvSpPr>
          <p:nvPr>
            <p:ph type="sldNum" sz="quarter" idx="12"/>
          </p:nvPr>
        </p:nvSpPr>
        <p:spPr/>
        <p:txBody>
          <a:bodyPr/>
          <a:lstStyle/>
          <a:p>
            <a:fld id="{CBA4AC6D-9836-9F4A-961A-ECAC0CEAF37F}" type="slidenum">
              <a:rPr lang="en-US" smtClean="0"/>
              <a:t>24</a:t>
            </a:fld>
            <a:endParaRPr lang="en-US"/>
          </a:p>
        </p:txBody>
      </p:sp>
      <p:grpSp>
        <p:nvGrpSpPr>
          <p:cNvPr id="5" name="Group 4">
            <a:extLst>
              <a:ext uri="{FF2B5EF4-FFF2-40B4-BE49-F238E27FC236}">
                <a16:creationId xmlns:a16="http://schemas.microsoft.com/office/drawing/2014/main" id="{A02346D7-64D7-134A-AC71-1766CDEE5567}"/>
              </a:ext>
            </a:extLst>
          </p:cNvPr>
          <p:cNvGrpSpPr/>
          <p:nvPr/>
        </p:nvGrpSpPr>
        <p:grpSpPr>
          <a:xfrm>
            <a:off x="219456" y="5870448"/>
            <a:ext cx="2432304" cy="1035284"/>
            <a:chOff x="219456" y="5870448"/>
            <a:chExt cx="2432304" cy="1035284"/>
          </a:xfrm>
        </p:grpSpPr>
        <p:cxnSp>
          <p:nvCxnSpPr>
            <p:cNvPr id="6" name="Straight Connector 5">
              <a:extLst>
                <a:ext uri="{FF2B5EF4-FFF2-40B4-BE49-F238E27FC236}">
                  <a16:creationId xmlns:a16="http://schemas.microsoft.com/office/drawing/2014/main" id="{240F0DC7-3962-3945-93DD-EA41D2E6D3B9}"/>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33E8884-555B-B54D-8E2E-950F15D16421}"/>
                </a:ext>
              </a:extLst>
            </p:cNvPr>
            <p:cNvSpPr/>
            <p:nvPr/>
          </p:nvSpPr>
          <p:spPr>
            <a:xfrm>
              <a:off x="402336" y="6382512"/>
              <a:ext cx="1524776"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Initial results</a:t>
              </a:r>
              <a:endParaRPr lang="en-US" sz="2800" dirty="0">
                <a:solidFill>
                  <a:srgbClr val="E94C00"/>
                </a:solidFill>
              </a:endParaRPr>
            </a:p>
          </p:txBody>
        </p:sp>
        <p:cxnSp>
          <p:nvCxnSpPr>
            <p:cNvPr id="8" name="Straight Connector 7">
              <a:extLst>
                <a:ext uri="{FF2B5EF4-FFF2-40B4-BE49-F238E27FC236}">
                  <a16:creationId xmlns:a16="http://schemas.microsoft.com/office/drawing/2014/main" id="{DEFC59B2-41AD-4248-BF69-0D350CA43704}"/>
                </a:ext>
              </a:extLst>
            </p:cNvPr>
            <p:cNvCxnSpPr>
              <a:cxnSpLocks/>
            </p:cNvCxnSpPr>
            <p:nvPr/>
          </p:nvCxnSpPr>
          <p:spPr>
            <a:xfrm>
              <a:off x="365760" y="5870448"/>
              <a:ext cx="0" cy="987552"/>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75456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Air pollution monitoring</a:t>
            </a:r>
          </a:p>
        </p:txBody>
      </p:sp>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a:xfrm>
            <a:off x="490594" y="1753516"/>
            <a:ext cx="8435898" cy="4351338"/>
          </a:xfrm>
        </p:spPr>
        <p:txBody>
          <a:bodyPr>
            <a:normAutofit fontScale="92500" lnSpcReduction="10000"/>
          </a:bodyPr>
          <a:lstStyle/>
          <a:p>
            <a:r>
              <a:rPr lang="he-IL" sz="3200" b="1" dirty="0" err="1">
                <a:solidFill>
                  <a:schemeClr val="tx1">
                    <a:lumMod val="85000"/>
                    <a:lumOff val="15000"/>
                  </a:schemeClr>
                </a:solidFill>
                <a:latin typeface="DaunPenh" pitchFamily="2" charset="0"/>
                <a:ea typeface="+mj-ea"/>
                <a:cs typeface="DaunPenh" pitchFamily="2" charset="0"/>
              </a:rPr>
              <a:t>M</a:t>
            </a:r>
            <a:r>
              <a:rPr lang="en-US" sz="3200" b="1" dirty="0" err="1">
                <a:solidFill>
                  <a:schemeClr val="tx1">
                    <a:lumMod val="85000"/>
                    <a:lumOff val="15000"/>
                  </a:schemeClr>
                </a:solidFill>
                <a:latin typeface="DaunPenh" pitchFamily="2" charset="0"/>
                <a:ea typeface="+mj-ea"/>
                <a:cs typeface="DaunPenh" pitchFamily="2" charset="0"/>
              </a:rPr>
              <a:t>ajor</a:t>
            </a:r>
            <a:r>
              <a:rPr lang="en-US" sz="3200" b="1" dirty="0">
                <a:solidFill>
                  <a:schemeClr val="tx1">
                    <a:lumMod val="85000"/>
                    <a:lumOff val="15000"/>
                  </a:schemeClr>
                </a:solidFill>
                <a:latin typeface="DaunPenh" pitchFamily="2" charset="0"/>
                <a:ea typeface="+mj-ea"/>
                <a:cs typeface="DaunPenh" pitchFamily="2" charset="0"/>
              </a:rPr>
              <a:t> pollutants </a:t>
            </a:r>
            <a:r>
              <a:rPr lang="en-US" sz="3200" dirty="0">
                <a:solidFill>
                  <a:schemeClr val="tx1">
                    <a:lumMod val="85000"/>
                    <a:lumOff val="15000"/>
                  </a:schemeClr>
                </a:solidFill>
                <a:latin typeface="DaunPenh" pitchFamily="2" charset="0"/>
                <a:ea typeface="+mj-ea"/>
                <a:cs typeface="DaunPenh" pitchFamily="2" charset="0"/>
              </a:rPr>
              <a:t>– </a:t>
            </a:r>
            <a:r>
              <a:rPr lang="en-US" sz="3200" dirty="0" err="1">
                <a:solidFill>
                  <a:schemeClr val="tx1">
                    <a:lumMod val="85000"/>
                    <a:lumOff val="15000"/>
                  </a:schemeClr>
                </a:solidFill>
                <a:latin typeface="DaunPenh" pitchFamily="2" charset="0"/>
                <a:ea typeface="+mj-ea"/>
                <a:cs typeface="DaunPenh" pitchFamily="2" charset="0"/>
              </a:rPr>
              <a:t>NoX</a:t>
            </a:r>
            <a:r>
              <a:rPr lang="en-US" sz="3200" dirty="0">
                <a:solidFill>
                  <a:schemeClr val="tx1">
                    <a:lumMod val="85000"/>
                    <a:lumOff val="15000"/>
                  </a:schemeClr>
                </a:solidFill>
                <a:latin typeface="DaunPenh" pitchFamily="2" charset="0"/>
                <a:ea typeface="+mj-ea"/>
                <a:cs typeface="DaunPenh" pitchFamily="2" charset="0"/>
              </a:rPr>
              <a:t>, CO, CO2, SO2, O</a:t>
            </a:r>
            <a:r>
              <a:rPr lang="en-US" sz="3200" baseline="-25000" dirty="0">
                <a:solidFill>
                  <a:schemeClr val="tx1">
                    <a:lumMod val="85000"/>
                    <a:lumOff val="15000"/>
                  </a:schemeClr>
                </a:solidFill>
                <a:latin typeface="DaunPenh" pitchFamily="2" charset="0"/>
                <a:ea typeface="+mj-ea"/>
                <a:cs typeface="DaunPenh" pitchFamily="2" charset="0"/>
              </a:rPr>
              <a:t>3</a:t>
            </a:r>
            <a:r>
              <a:rPr lang="en-US" sz="3200" dirty="0">
                <a:solidFill>
                  <a:schemeClr val="tx1">
                    <a:lumMod val="85000"/>
                    <a:lumOff val="15000"/>
                  </a:schemeClr>
                </a:solidFill>
                <a:latin typeface="DaunPenh" pitchFamily="2" charset="0"/>
                <a:ea typeface="+mj-ea"/>
                <a:cs typeface="DaunPenh" pitchFamily="2" charset="0"/>
              </a:rPr>
              <a:t>, BC, other PM</a:t>
            </a:r>
            <a:endParaRPr lang="he-IL" sz="3200" baseline="-25000" dirty="0">
              <a:solidFill>
                <a:schemeClr val="tx1">
                  <a:lumMod val="85000"/>
                  <a:lumOff val="15000"/>
                </a:schemeClr>
              </a:solidFill>
              <a:latin typeface="DaunPenh" pitchFamily="2" charset="0"/>
              <a:ea typeface="+mj-ea"/>
              <a:cs typeface="DaunPenh" pitchFamily="2" charset="0"/>
            </a:endParaRPr>
          </a:p>
          <a:p>
            <a:r>
              <a:rPr lang="en-US" sz="3200" dirty="0">
                <a:solidFill>
                  <a:schemeClr val="tx1">
                    <a:lumMod val="85000"/>
                    <a:lumOff val="15000"/>
                  </a:schemeClr>
                </a:solidFill>
                <a:latin typeface="DaunPenh" pitchFamily="2" charset="0"/>
                <a:ea typeface="+mj-ea"/>
                <a:cs typeface="DaunPenh" pitchFamily="2" charset="0"/>
              </a:rPr>
              <a:t>The main incentive for air pollution monitoring: </a:t>
            </a:r>
          </a:p>
          <a:p>
            <a:pPr marL="0" indent="0">
              <a:buNone/>
            </a:pPr>
            <a:r>
              <a:rPr lang="en-US" sz="3200" b="1" dirty="0">
                <a:solidFill>
                  <a:schemeClr val="tx1">
                    <a:lumMod val="85000"/>
                    <a:lumOff val="15000"/>
                  </a:schemeClr>
                </a:solidFill>
                <a:latin typeface="DaunPenh" pitchFamily="2" charset="0"/>
                <a:ea typeface="+mj-ea"/>
                <a:cs typeface="DaunPenh" pitchFamily="2" charset="0"/>
              </a:rPr>
              <a:t>		Emission control </a:t>
            </a:r>
          </a:p>
          <a:p>
            <a:r>
              <a:rPr lang="en-US" sz="3200" b="1" dirty="0">
                <a:solidFill>
                  <a:schemeClr val="tx1">
                    <a:lumMod val="85000"/>
                    <a:lumOff val="15000"/>
                  </a:schemeClr>
                </a:solidFill>
                <a:latin typeface="DaunPenh" pitchFamily="2" charset="0"/>
                <a:ea typeface="+mj-ea"/>
                <a:cs typeface="DaunPenh" pitchFamily="2" charset="0"/>
              </a:rPr>
              <a:t>Short-term </a:t>
            </a:r>
            <a:r>
              <a:rPr lang="en-US" sz="3200" dirty="0">
                <a:solidFill>
                  <a:schemeClr val="tx1">
                    <a:lumMod val="85000"/>
                    <a:lumOff val="15000"/>
                  </a:schemeClr>
                </a:solidFill>
                <a:latin typeface="DaunPenh" pitchFamily="2" charset="0"/>
                <a:ea typeface="+mj-ea"/>
                <a:cs typeface="DaunPenh" pitchFamily="2" charset="0"/>
              </a:rPr>
              <a:t>- prevent population exposure, regulatory enforcement </a:t>
            </a:r>
          </a:p>
          <a:p>
            <a:r>
              <a:rPr lang="en-US" sz="3200" b="1" dirty="0">
                <a:solidFill>
                  <a:schemeClr val="tx1">
                    <a:lumMod val="85000"/>
                    <a:lumOff val="15000"/>
                  </a:schemeClr>
                </a:solidFill>
                <a:latin typeface="DaunPenh" pitchFamily="2" charset="0"/>
                <a:ea typeface="+mj-ea"/>
                <a:cs typeface="DaunPenh" pitchFamily="2" charset="0"/>
              </a:rPr>
              <a:t>Long-term</a:t>
            </a:r>
            <a:r>
              <a:rPr lang="en-US" sz="3200" dirty="0">
                <a:solidFill>
                  <a:schemeClr val="tx1">
                    <a:lumMod val="85000"/>
                    <a:lumOff val="15000"/>
                  </a:schemeClr>
                </a:solidFill>
                <a:latin typeface="DaunPenh" pitchFamily="2" charset="0"/>
                <a:ea typeface="+mj-ea"/>
                <a:cs typeface="DaunPenh" pitchFamily="2" charset="0"/>
              </a:rPr>
              <a:t> – epidemiological or climate research, planning</a:t>
            </a:r>
          </a:p>
          <a:p>
            <a:r>
              <a:rPr lang="en-US" sz="3200" b="1" dirty="0">
                <a:solidFill>
                  <a:schemeClr val="tx1">
                    <a:lumMod val="85000"/>
                    <a:lumOff val="15000"/>
                  </a:schemeClr>
                </a:solidFill>
                <a:latin typeface="DaunPenh" pitchFamily="2" charset="0"/>
                <a:ea typeface="+mj-ea"/>
                <a:cs typeface="DaunPenh" pitchFamily="2" charset="0"/>
              </a:rPr>
              <a:t>Major challenge </a:t>
            </a:r>
            <a:r>
              <a:rPr lang="en-US" sz="3200" dirty="0">
                <a:solidFill>
                  <a:schemeClr val="tx1">
                    <a:lumMod val="85000"/>
                    <a:lumOff val="15000"/>
                  </a:schemeClr>
                </a:solidFill>
                <a:latin typeface="DaunPenh" pitchFamily="2" charset="0"/>
                <a:ea typeface="+mj-ea"/>
                <a:cs typeface="DaunPenh" pitchFamily="2" charset="0"/>
              </a:rPr>
              <a:t>– producing high resolution pollution concentration maps, using the current monitoring methods</a:t>
            </a:r>
          </a:p>
          <a:p>
            <a:r>
              <a:rPr lang="en-US" sz="3200" b="1" dirty="0">
                <a:solidFill>
                  <a:schemeClr val="tx1">
                    <a:lumMod val="85000"/>
                    <a:lumOff val="15000"/>
                  </a:schemeClr>
                </a:solidFill>
                <a:latin typeface="DaunPenh" pitchFamily="2" charset="0"/>
                <a:ea typeface="+mj-ea"/>
                <a:cs typeface="DaunPenh" pitchFamily="2" charset="0"/>
              </a:rPr>
              <a:t>W</a:t>
            </a:r>
            <a:r>
              <a:rPr lang="en-US" sz="3200" dirty="0">
                <a:solidFill>
                  <a:schemeClr val="tx1">
                    <a:lumMod val="85000"/>
                    <a:lumOff val="15000"/>
                  </a:schemeClr>
                </a:solidFill>
                <a:latin typeface="DaunPenh" pitchFamily="2" charset="0"/>
                <a:ea typeface="+mj-ea"/>
                <a:cs typeface="DaunPenh" pitchFamily="2" charset="0"/>
              </a:rPr>
              <a:t>ireless </a:t>
            </a:r>
            <a:r>
              <a:rPr lang="en-US" sz="3200" b="1" dirty="0">
                <a:solidFill>
                  <a:schemeClr val="tx1">
                    <a:lumMod val="85000"/>
                    <a:lumOff val="15000"/>
                  </a:schemeClr>
                </a:solidFill>
                <a:latin typeface="DaunPenh" pitchFamily="2" charset="0"/>
                <a:ea typeface="+mj-ea"/>
                <a:cs typeface="DaunPenh" pitchFamily="2" charset="0"/>
              </a:rPr>
              <a:t>D</a:t>
            </a:r>
            <a:r>
              <a:rPr lang="en-US" sz="3200" dirty="0">
                <a:solidFill>
                  <a:schemeClr val="tx1">
                    <a:lumMod val="85000"/>
                    <a:lumOff val="15000"/>
                  </a:schemeClr>
                </a:solidFill>
                <a:latin typeface="DaunPenh" pitchFamily="2" charset="0"/>
                <a:ea typeface="+mj-ea"/>
                <a:cs typeface="DaunPenh" pitchFamily="2" charset="0"/>
              </a:rPr>
              <a:t>istributed </a:t>
            </a:r>
            <a:r>
              <a:rPr lang="en-US" sz="3200" b="1" dirty="0">
                <a:solidFill>
                  <a:schemeClr val="tx1">
                    <a:lumMod val="85000"/>
                    <a:lumOff val="15000"/>
                  </a:schemeClr>
                </a:solidFill>
                <a:latin typeface="DaunPenh" pitchFamily="2" charset="0"/>
                <a:ea typeface="+mj-ea"/>
                <a:cs typeface="DaunPenh" pitchFamily="2" charset="0"/>
              </a:rPr>
              <a:t>E</a:t>
            </a:r>
            <a:r>
              <a:rPr lang="en-US" sz="3200" dirty="0">
                <a:solidFill>
                  <a:schemeClr val="tx1">
                    <a:lumMod val="85000"/>
                    <a:lumOff val="15000"/>
                  </a:schemeClr>
                </a:solidFill>
                <a:latin typeface="DaunPenh" pitchFamily="2" charset="0"/>
                <a:ea typeface="+mj-ea"/>
                <a:cs typeface="DaunPenh" pitchFamily="2" charset="0"/>
              </a:rPr>
              <a:t>nvironmental </a:t>
            </a:r>
            <a:r>
              <a:rPr lang="en-US" sz="3200" b="1" dirty="0">
                <a:solidFill>
                  <a:schemeClr val="tx1">
                    <a:lumMod val="85000"/>
                    <a:lumOff val="15000"/>
                  </a:schemeClr>
                </a:solidFill>
                <a:latin typeface="DaunPenh" pitchFamily="2" charset="0"/>
                <a:ea typeface="+mj-ea"/>
                <a:cs typeface="DaunPenh" pitchFamily="2" charset="0"/>
              </a:rPr>
              <a:t>S</a:t>
            </a:r>
            <a:r>
              <a:rPr lang="en-US" sz="3200" dirty="0">
                <a:solidFill>
                  <a:schemeClr val="tx1">
                    <a:lumMod val="85000"/>
                    <a:lumOff val="15000"/>
                  </a:schemeClr>
                </a:solidFill>
                <a:latin typeface="DaunPenh" pitchFamily="2" charset="0"/>
                <a:ea typeface="+mj-ea"/>
                <a:cs typeface="DaunPenh" pitchFamily="2" charset="0"/>
              </a:rPr>
              <a:t>ensor </a:t>
            </a:r>
            <a:r>
              <a:rPr lang="en-US" sz="3200" b="1" dirty="0">
                <a:solidFill>
                  <a:schemeClr val="tx1">
                    <a:lumMod val="85000"/>
                    <a:lumOff val="15000"/>
                  </a:schemeClr>
                </a:solidFill>
                <a:latin typeface="DaunPenh" pitchFamily="2" charset="0"/>
                <a:ea typeface="+mj-ea"/>
                <a:cs typeface="DaunPenh" pitchFamily="2" charset="0"/>
              </a:rPr>
              <a:t>N</a:t>
            </a:r>
            <a:r>
              <a:rPr lang="en-US" sz="3200" dirty="0">
                <a:solidFill>
                  <a:schemeClr val="tx1">
                    <a:lumMod val="85000"/>
                    <a:lumOff val="15000"/>
                  </a:schemeClr>
                </a:solidFill>
                <a:latin typeface="DaunPenh" pitchFamily="2" charset="0"/>
                <a:ea typeface="+mj-ea"/>
                <a:cs typeface="DaunPenh" pitchFamily="2" charset="0"/>
              </a:rPr>
              <a:t>etwork (WDESN)</a:t>
            </a:r>
          </a:p>
          <a:p>
            <a:r>
              <a:rPr lang="en-US" sz="3200" dirty="0">
                <a:solidFill>
                  <a:schemeClr val="tx1">
                    <a:lumMod val="85000"/>
                    <a:lumOff val="15000"/>
                  </a:schemeClr>
                </a:solidFill>
                <a:latin typeface="DaunPenh" pitchFamily="2" charset="0"/>
                <a:ea typeface="+mj-ea"/>
                <a:cs typeface="DaunPenh" pitchFamily="2" charset="0"/>
              </a:rPr>
              <a:t>Portable and relatively low-cost </a:t>
            </a:r>
            <a:r>
              <a:rPr lang="en-US" sz="3200" b="1" dirty="0">
                <a:solidFill>
                  <a:schemeClr val="tx1">
                    <a:lumMod val="85000"/>
                    <a:lumOff val="15000"/>
                  </a:schemeClr>
                </a:solidFill>
                <a:latin typeface="DaunPenh" pitchFamily="2" charset="0"/>
                <a:ea typeface="+mj-ea"/>
                <a:cs typeface="DaunPenh" pitchFamily="2" charset="0"/>
              </a:rPr>
              <a:t>M</a:t>
            </a:r>
            <a:r>
              <a:rPr lang="en-US" sz="3200" dirty="0">
                <a:solidFill>
                  <a:schemeClr val="tx1">
                    <a:lumMod val="85000"/>
                    <a:lumOff val="15000"/>
                  </a:schemeClr>
                </a:solidFill>
                <a:latin typeface="DaunPenh" pitchFamily="2" charset="0"/>
                <a:ea typeface="+mj-ea"/>
                <a:cs typeface="DaunPenh" pitchFamily="2" charset="0"/>
              </a:rPr>
              <a:t>icro </a:t>
            </a:r>
            <a:r>
              <a:rPr lang="en-US" sz="3200" b="1" dirty="0">
                <a:solidFill>
                  <a:schemeClr val="tx1">
                    <a:lumMod val="85000"/>
                    <a:lumOff val="15000"/>
                  </a:schemeClr>
                </a:solidFill>
                <a:latin typeface="DaunPenh" pitchFamily="2" charset="0"/>
                <a:ea typeface="+mj-ea"/>
                <a:cs typeface="DaunPenh" pitchFamily="2" charset="0"/>
              </a:rPr>
              <a:t>S</a:t>
            </a:r>
            <a:r>
              <a:rPr lang="en-US" sz="3200" dirty="0">
                <a:solidFill>
                  <a:schemeClr val="tx1">
                    <a:lumMod val="85000"/>
                    <a:lumOff val="15000"/>
                  </a:schemeClr>
                </a:solidFill>
                <a:latin typeface="DaunPenh" pitchFamily="2" charset="0"/>
                <a:ea typeface="+mj-ea"/>
                <a:cs typeface="DaunPenh" pitchFamily="2" charset="0"/>
              </a:rPr>
              <a:t>ensing </a:t>
            </a:r>
            <a:r>
              <a:rPr lang="en-US" sz="3200" b="1" dirty="0">
                <a:solidFill>
                  <a:schemeClr val="tx1">
                    <a:lumMod val="85000"/>
                    <a:lumOff val="15000"/>
                  </a:schemeClr>
                </a:solidFill>
                <a:latin typeface="DaunPenh" pitchFamily="2" charset="0"/>
                <a:ea typeface="+mj-ea"/>
                <a:cs typeface="DaunPenh" pitchFamily="2" charset="0"/>
              </a:rPr>
              <a:t>U</a:t>
            </a:r>
            <a:r>
              <a:rPr lang="en-US" sz="3200" dirty="0">
                <a:solidFill>
                  <a:schemeClr val="tx1">
                    <a:lumMod val="85000"/>
                    <a:lumOff val="15000"/>
                  </a:schemeClr>
                </a:solidFill>
                <a:latin typeface="DaunPenh" pitchFamily="2" charset="0"/>
                <a:ea typeface="+mj-ea"/>
                <a:cs typeface="DaunPenh" pitchFamily="2" charset="0"/>
              </a:rPr>
              <a:t>nits </a:t>
            </a:r>
            <a:r>
              <a:rPr lang="en-US" sz="3200" b="1" dirty="0">
                <a:solidFill>
                  <a:schemeClr val="tx1">
                    <a:lumMod val="85000"/>
                    <a:lumOff val="15000"/>
                  </a:schemeClr>
                </a:solidFill>
                <a:latin typeface="DaunPenh" pitchFamily="2" charset="0"/>
                <a:ea typeface="+mj-ea"/>
                <a:cs typeface="DaunPenh" pitchFamily="2" charset="0"/>
              </a:rPr>
              <a:t>(</a:t>
            </a:r>
            <a:r>
              <a:rPr lang="en-US" sz="3200" dirty="0">
                <a:solidFill>
                  <a:schemeClr val="tx1">
                    <a:lumMod val="85000"/>
                    <a:lumOff val="15000"/>
                  </a:schemeClr>
                </a:solidFill>
                <a:latin typeface="DaunPenh" pitchFamily="2" charset="0"/>
                <a:ea typeface="+mj-ea"/>
                <a:cs typeface="DaunPenh" pitchFamily="2" charset="0"/>
              </a:rPr>
              <a:t>MSUs</a:t>
            </a:r>
            <a:r>
              <a:rPr lang="en-US" sz="3200" b="1" dirty="0">
                <a:solidFill>
                  <a:schemeClr val="tx1">
                    <a:lumMod val="85000"/>
                    <a:lumOff val="15000"/>
                  </a:schemeClr>
                </a:solidFill>
                <a:latin typeface="DaunPenh" pitchFamily="2" charset="0"/>
                <a:ea typeface="+mj-ea"/>
                <a:cs typeface="DaunPenh" pitchFamily="2" charset="0"/>
              </a:rPr>
              <a:t>)</a:t>
            </a:r>
          </a:p>
        </p:txBody>
      </p:sp>
      <p:sp>
        <p:nvSpPr>
          <p:cNvPr id="19" name="Slide Number Placeholder 18">
            <a:extLst>
              <a:ext uri="{FF2B5EF4-FFF2-40B4-BE49-F238E27FC236}">
                <a16:creationId xmlns:a16="http://schemas.microsoft.com/office/drawing/2014/main" id="{21097B82-A433-EB41-A182-773FD86A1051}"/>
              </a:ext>
            </a:extLst>
          </p:cNvPr>
          <p:cNvSpPr>
            <a:spLocks noGrp="1"/>
          </p:cNvSpPr>
          <p:nvPr>
            <p:ph type="sldNum" sz="quarter" idx="12"/>
          </p:nvPr>
        </p:nvSpPr>
        <p:spPr/>
        <p:txBody>
          <a:bodyPr/>
          <a:lstStyle/>
          <a:p>
            <a:fld id="{CBA4AC6D-9836-9F4A-961A-ECAC0CEAF37F}" type="slidenum">
              <a:rPr lang="en-US" smtClean="0"/>
              <a:t>3</a:t>
            </a:fld>
            <a:endParaRPr lang="en-US" dirty="0"/>
          </a:p>
        </p:txBody>
      </p:sp>
      <p:grpSp>
        <p:nvGrpSpPr>
          <p:cNvPr id="20" name="Group 19">
            <a:extLst>
              <a:ext uri="{FF2B5EF4-FFF2-40B4-BE49-F238E27FC236}">
                <a16:creationId xmlns:a16="http://schemas.microsoft.com/office/drawing/2014/main" id="{A33B9CFD-DBD1-D849-97B7-EAF6BDEAF580}"/>
              </a:ext>
            </a:extLst>
          </p:cNvPr>
          <p:cNvGrpSpPr/>
          <p:nvPr/>
        </p:nvGrpSpPr>
        <p:grpSpPr>
          <a:xfrm>
            <a:off x="9433560" y="6293521"/>
            <a:ext cx="2432304" cy="523220"/>
            <a:chOff x="219456" y="6382512"/>
            <a:chExt cx="2432304" cy="523220"/>
          </a:xfrm>
        </p:grpSpPr>
        <p:cxnSp>
          <p:nvCxnSpPr>
            <p:cNvPr id="21" name="Straight Connector 20">
              <a:extLst>
                <a:ext uri="{FF2B5EF4-FFF2-40B4-BE49-F238E27FC236}">
                  <a16:creationId xmlns:a16="http://schemas.microsoft.com/office/drawing/2014/main" id="{39F49837-3BD7-434F-9DCA-E0BE3A76C889}"/>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88A10A-20AA-3440-A20C-7199385A947E}"/>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pic>
        <p:nvPicPr>
          <p:cNvPr id="4" name="Picture 3">
            <a:extLst>
              <a:ext uri="{FF2B5EF4-FFF2-40B4-BE49-F238E27FC236}">
                <a16:creationId xmlns:a16="http://schemas.microsoft.com/office/drawing/2014/main" id="{809A968C-6610-DC46-AA9D-0C8D832FDCC1}"/>
              </a:ext>
            </a:extLst>
          </p:cNvPr>
          <p:cNvPicPr>
            <a:picLocks noChangeAspect="1"/>
          </p:cNvPicPr>
          <p:nvPr/>
        </p:nvPicPr>
        <p:blipFill>
          <a:blip r:embed="rId3"/>
          <a:stretch>
            <a:fillRect/>
          </a:stretch>
        </p:blipFill>
        <p:spPr>
          <a:xfrm>
            <a:off x="8479092" y="-10005"/>
            <a:ext cx="3749484" cy="2902826"/>
          </a:xfrm>
          <a:prstGeom prst="rect">
            <a:avLst/>
          </a:prstGeom>
        </p:spPr>
      </p:pic>
      <p:pic>
        <p:nvPicPr>
          <p:cNvPr id="5" name="Picture 4">
            <a:extLst>
              <a:ext uri="{FF2B5EF4-FFF2-40B4-BE49-F238E27FC236}">
                <a16:creationId xmlns:a16="http://schemas.microsoft.com/office/drawing/2014/main" id="{4FAE304C-5113-534A-8A60-E2C0F29407F0}"/>
              </a:ext>
            </a:extLst>
          </p:cNvPr>
          <p:cNvPicPr>
            <a:picLocks noChangeAspect="1"/>
          </p:cNvPicPr>
          <p:nvPr/>
        </p:nvPicPr>
        <p:blipFill>
          <a:blip r:embed="rId4"/>
          <a:stretch>
            <a:fillRect/>
          </a:stretch>
        </p:blipFill>
        <p:spPr>
          <a:xfrm>
            <a:off x="8153816" y="1418666"/>
            <a:ext cx="3880699" cy="2583090"/>
          </a:xfrm>
          <a:prstGeom prst="rect">
            <a:avLst/>
          </a:prstGeom>
        </p:spPr>
      </p:pic>
      <p:pic>
        <p:nvPicPr>
          <p:cNvPr id="7" name="Picture 6">
            <a:extLst>
              <a:ext uri="{FF2B5EF4-FFF2-40B4-BE49-F238E27FC236}">
                <a16:creationId xmlns:a16="http://schemas.microsoft.com/office/drawing/2014/main" id="{7E76653C-13D4-9D4D-A889-8F5B2B098DAC}"/>
              </a:ext>
            </a:extLst>
          </p:cNvPr>
          <p:cNvPicPr>
            <a:picLocks noChangeAspect="1"/>
          </p:cNvPicPr>
          <p:nvPr/>
        </p:nvPicPr>
        <p:blipFill>
          <a:blip r:embed="rId5"/>
          <a:stretch>
            <a:fillRect/>
          </a:stretch>
        </p:blipFill>
        <p:spPr>
          <a:xfrm>
            <a:off x="8679412" y="2644353"/>
            <a:ext cx="3549164" cy="2661873"/>
          </a:xfrm>
          <a:prstGeom prst="rect">
            <a:avLst/>
          </a:prstGeom>
        </p:spPr>
      </p:pic>
      <p:pic>
        <p:nvPicPr>
          <p:cNvPr id="6" name="Picture 5">
            <a:extLst>
              <a:ext uri="{FF2B5EF4-FFF2-40B4-BE49-F238E27FC236}">
                <a16:creationId xmlns:a16="http://schemas.microsoft.com/office/drawing/2014/main" id="{53B9E380-D0B6-1140-B48B-0412096ADB00}"/>
              </a:ext>
            </a:extLst>
          </p:cNvPr>
          <p:cNvPicPr>
            <a:picLocks noChangeAspect="1"/>
          </p:cNvPicPr>
          <p:nvPr/>
        </p:nvPicPr>
        <p:blipFill rotWithShape="1">
          <a:blip r:embed="rId6"/>
          <a:srcRect l="31889" r="10922"/>
          <a:stretch/>
        </p:blipFill>
        <p:spPr>
          <a:xfrm>
            <a:off x="7850029" y="4589157"/>
            <a:ext cx="4341971" cy="2277717"/>
          </a:xfrm>
          <a:prstGeom prst="rect">
            <a:avLst/>
          </a:prstGeom>
        </p:spPr>
      </p:pic>
      <p:pic>
        <p:nvPicPr>
          <p:cNvPr id="9" name="Picture 8">
            <a:extLst>
              <a:ext uri="{FF2B5EF4-FFF2-40B4-BE49-F238E27FC236}">
                <a16:creationId xmlns:a16="http://schemas.microsoft.com/office/drawing/2014/main" id="{2E85E517-B391-3D4A-988A-500DACFB36DF}"/>
              </a:ext>
            </a:extLst>
          </p:cNvPr>
          <p:cNvPicPr>
            <a:picLocks noChangeAspect="1"/>
          </p:cNvPicPr>
          <p:nvPr/>
        </p:nvPicPr>
        <p:blipFill>
          <a:blip r:embed="rId7"/>
          <a:stretch>
            <a:fillRect/>
          </a:stretch>
        </p:blipFill>
        <p:spPr>
          <a:xfrm>
            <a:off x="9026652" y="3010408"/>
            <a:ext cx="2877609" cy="3836812"/>
          </a:xfrm>
          <a:prstGeom prst="rect">
            <a:avLst/>
          </a:prstGeom>
        </p:spPr>
      </p:pic>
    </p:spTree>
    <p:extLst>
      <p:ext uri="{BB962C8B-B14F-4D97-AF65-F5344CB8AC3E}">
        <p14:creationId xmlns:p14="http://schemas.microsoft.com/office/powerpoint/2010/main" val="2088922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6"/>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90000"/>
            <a:alpha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Representation in time and in space</a:t>
            </a:r>
          </a:p>
        </p:txBody>
      </p:sp>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a:xfrm>
            <a:off x="679704" y="1942183"/>
            <a:ext cx="5891784" cy="4351338"/>
          </a:xfrm>
        </p:spPr>
        <p:txBody>
          <a:bodyPr>
            <a:normAutofit/>
          </a:bodyPr>
          <a:lstStyle/>
          <a:p>
            <a:r>
              <a:rPr lang="en-US" sz="3000" dirty="0">
                <a:solidFill>
                  <a:schemeClr val="tx1">
                    <a:lumMod val="85000"/>
                    <a:lumOff val="15000"/>
                  </a:schemeClr>
                </a:solidFill>
                <a:latin typeface="DaunPenh" pitchFamily="2" charset="0"/>
                <a:cs typeface="DaunPenh" pitchFamily="2" charset="0"/>
              </a:rPr>
              <a:t>IDW, KRIGING interpolation, LUR models</a:t>
            </a:r>
          </a:p>
          <a:p>
            <a:r>
              <a:rPr lang="en-US" sz="3000" dirty="0">
                <a:solidFill>
                  <a:schemeClr val="tx1">
                    <a:lumMod val="85000"/>
                    <a:lumOff val="15000"/>
                  </a:schemeClr>
                </a:solidFill>
                <a:latin typeface="DaunPenh" pitchFamily="2" charset="0"/>
                <a:cs typeface="DaunPenh" pitchFamily="2" charset="0"/>
              </a:rPr>
              <a:t>Atmospheric Transport and Dispersion (ATD) models</a:t>
            </a:r>
          </a:p>
          <a:p>
            <a:r>
              <a:rPr lang="en-US" sz="3000" dirty="0">
                <a:solidFill>
                  <a:schemeClr val="tx1">
                    <a:lumMod val="85000"/>
                    <a:lumOff val="15000"/>
                  </a:schemeClr>
                </a:solidFill>
                <a:latin typeface="DaunPenh" pitchFamily="2" charset="0"/>
                <a:cs typeface="DaunPenh" pitchFamily="2" charset="0"/>
              </a:rPr>
              <a:t>Knowledge on weather, location and quantity of the released pollutant is needed for ATD. If absent – STE can be applied</a:t>
            </a:r>
            <a:endParaRPr lang="he-IL" sz="3000" dirty="0">
              <a:solidFill>
                <a:schemeClr val="tx1">
                  <a:lumMod val="85000"/>
                  <a:lumOff val="15000"/>
                </a:schemeClr>
              </a:solidFill>
              <a:latin typeface="DaunPenh" pitchFamily="2" charset="0"/>
              <a:cs typeface="DaunPenh" pitchFamily="2" charset="0"/>
            </a:endParaRPr>
          </a:p>
          <a:p>
            <a:endParaRPr lang="en-US" sz="3000" dirty="0"/>
          </a:p>
        </p:txBody>
      </p:sp>
      <p:sp>
        <p:nvSpPr>
          <p:cNvPr id="4" name="Slide Number Placeholder 3">
            <a:extLst>
              <a:ext uri="{FF2B5EF4-FFF2-40B4-BE49-F238E27FC236}">
                <a16:creationId xmlns:a16="http://schemas.microsoft.com/office/drawing/2014/main" id="{0DEFC1E7-3B52-D649-9838-EFF5AEFD0E5D}"/>
              </a:ext>
            </a:extLst>
          </p:cNvPr>
          <p:cNvSpPr>
            <a:spLocks noGrp="1"/>
          </p:cNvSpPr>
          <p:nvPr>
            <p:ph type="sldNum" sz="quarter" idx="12"/>
          </p:nvPr>
        </p:nvSpPr>
        <p:spPr/>
        <p:txBody>
          <a:bodyPr/>
          <a:lstStyle/>
          <a:p>
            <a:fld id="{CBA4AC6D-9836-9F4A-961A-ECAC0CEAF37F}" type="slidenum">
              <a:rPr lang="en-US" smtClean="0"/>
              <a:t>4</a:t>
            </a:fld>
            <a:endParaRPr lang="en-US"/>
          </a:p>
        </p:txBody>
      </p:sp>
      <p:grpSp>
        <p:nvGrpSpPr>
          <p:cNvPr id="5" name="Group 4">
            <a:extLst>
              <a:ext uri="{FF2B5EF4-FFF2-40B4-BE49-F238E27FC236}">
                <a16:creationId xmlns:a16="http://schemas.microsoft.com/office/drawing/2014/main" id="{ABA8B979-E8AF-E547-8709-6BBF1CF688E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F81F9C4C-C26A-9741-988F-B0C89E911C0A}"/>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71CBD4E-72F4-5C4D-91C3-5B65A571177C}"/>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grpSp>
        <p:nvGrpSpPr>
          <p:cNvPr id="39" name="Group 38">
            <a:extLst>
              <a:ext uri="{FF2B5EF4-FFF2-40B4-BE49-F238E27FC236}">
                <a16:creationId xmlns:a16="http://schemas.microsoft.com/office/drawing/2014/main" id="{6988C67A-51E0-DC43-AD87-F4C73ACF9A24}"/>
              </a:ext>
            </a:extLst>
          </p:cNvPr>
          <p:cNvGrpSpPr/>
          <p:nvPr/>
        </p:nvGrpSpPr>
        <p:grpSpPr>
          <a:xfrm>
            <a:off x="6878690" y="1942183"/>
            <a:ext cx="4987174" cy="3565349"/>
            <a:chOff x="7473855" y="1536205"/>
            <a:chExt cx="4563459" cy="3198794"/>
          </a:xfrm>
        </p:grpSpPr>
        <p:pic>
          <p:nvPicPr>
            <p:cNvPr id="36" name="Picture 35">
              <a:extLst>
                <a:ext uri="{FF2B5EF4-FFF2-40B4-BE49-F238E27FC236}">
                  <a16:creationId xmlns:a16="http://schemas.microsoft.com/office/drawing/2014/main" id="{C518CFFE-2D03-4649-84D2-D2065331A2C2}"/>
                </a:ext>
              </a:extLst>
            </p:cNvPr>
            <p:cNvPicPr>
              <a:picLocks noChangeAspect="1"/>
            </p:cNvPicPr>
            <p:nvPr/>
          </p:nvPicPr>
          <p:blipFill>
            <a:blip r:embed="rId3"/>
            <a:stretch>
              <a:fillRect/>
            </a:stretch>
          </p:blipFill>
          <p:spPr>
            <a:xfrm>
              <a:off x="7504813" y="1536205"/>
              <a:ext cx="4532501" cy="2675574"/>
            </a:xfrm>
            <a:prstGeom prst="rect">
              <a:avLst/>
            </a:prstGeom>
          </p:spPr>
        </p:pic>
        <p:sp>
          <p:nvSpPr>
            <p:cNvPr id="38" name="TextBox 37">
              <a:extLst>
                <a:ext uri="{FF2B5EF4-FFF2-40B4-BE49-F238E27FC236}">
                  <a16:creationId xmlns:a16="http://schemas.microsoft.com/office/drawing/2014/main" id="{0F4FEC5B-5D39-254F-A1BA-782EB7CC2556}"/>
                </a:ext>
              </a:extLst>
            </p:cNvPr>
            <p:cNvSpPr txBox="1"/>
            <p:nvPr/>
          </p:nvSpPr>
          <p:spPr>
            <a:xfrm>
              <a:off x="7473855" y="4211779"/>
              <a:ext cx="2873715" cy="523220"/>
            </a:xfrm>
            <a:prstGeom prst="rect">
              <a:avLst/>
            </a:prstGeom>
            <a:noFill/>
          </p:spPr>
          <p:txBody>
            <a:bodyPr wrap="square" rtlCol="0">
              <a:spAutoFit/>
            </a:bodyPr>
            <a:lstStyle>
              <a:defPPr>
                <a:defRPr kern="1200" smtId="4294967295"/>
              </a:defPPr>
            </a:lstStyle>
            <a:p>
              <a:pPr algn="just"/>
              <a:r>
                <a:rPr lang="en-US" sz="2800" dirty="0">
                  <a:solidFill>
                    <a:schemeClr val="tx1">
                      <a:lumMod val="85000"/>
                      <a:lumOff val="15000"/>
                    </a:schemeClr>
                  </a:solidFill>
                  <a:latin typeface="DaunPenh" pitchFamily="2" charset="0"/>
                  <a:cs typeface="DaunPenh" pitchFamily="2" charset="0"/>
                </a:rPr>
                <a:t>﻿Hutchinson et. al., 2017</a:t>
              </a:r>
            </a:p>
          </p:txBody>
        </p:sp>
      </p:grpSp>
    </p:spTree>
    <p:extLst>
      <p:ext uri="{BB962C8B-B14F-4D97-AF65-F5344CB8AC3E}">
        <p14:creationId xmlns:p14="http://schemas.microsoft.com/office/powerpoint/2010/main" val="2896160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90000"/>
            <a:alpha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Network deployment</a:t>
            </a:r>
          </a:p>
        </p:txBody>
      </p:sp>
      <p:pic>
        <p:nvPicPr>
          <p:cNvPr id="10" name="Content Placeholder 9">
            <a:extLst>
              <a:ext uri="{FF2B5EF4-FFF2-40B4-BE49-F238E27FC236}">
                <a16:creationId xmlns:a16="http://schemas.microsoft.com/office/drawing/2014/main" id="{654E4917-53BA-5B4C-83D3-E66138519DE4}"/>
              </a:ext>
            </a:extLst>
          </p:cNvPr>
          <p:cNvPicPr>
            <a:picLocks noGrp="1" noChangeAspect="1"/>
          </p:cNvPicPr>
          <p:nvPr>
            <p:ph idx="1"/>
          </p:nvPr>
        </p:nvPicPr>
        <p:blipFill>
          <a:blip r:embed="rId3"/>
          <a:srcRect/>
          <a:stretch/>
        </p:blipFill>
        <p:spPr>
          <a:xfrm>
            <a:off x="7374169" y="1840495"/>
            <a:ext cx="4484542" cy="4079159"/>
          </a:xfrm>
        </p:spPr>
      </p:pic>
      <p:sp>
        <p:nvSpPr>
          <p:cNvPr id="4" name="Slide Number Placeholder 3">
            <a:extLst>
              <a:ext uri="{FF2B5EF4-FFF2-40B4-BE49-F238E27FC236}">
                <a16:creationId xmlns:a16="http://schemas.microsoft.com/office/drawing/2014/main" id="{E12D168B-B8CB-224F-A686-767F1AD9828F}"/>
              </a:ext>
            </a:extLst>
          </p:cNvPr>
          <p:cNvSpPr>
            <a:spLocks noGrp="1"/>
          </p:cNvSpPr>
          <p:nvPr>
            <p:ph type="sldNum" sz="quarter" idx="12"/>
          </p:nvPr>
        </p:nvSpPr>
        <p:spPr/>
        <p:txBody>
          <a:bodyPr/>
          <a:lstStyle/>
          <a:p>
            <a:fld id="{CBA4AC6D-9836-9F4A-961A-ECAC0CEAF37F}" type="slidenum">
              <a:rPr lang="en-US" smtClean="0"/>
              <a:t>5</a:t>
            </a:fld>
            <a:endParaRPr lang="en-US"/>
          </a:p>
        </p:txBody>
      </p:sp>
      <p:grpSp>
        <p:nvGrpSpPr>
          <p:cNvPr id="5" name="Group 4">
            <a:extLst>
              <a:ext uri="{FF2B5EF4-FFF2-40B4-BE49-F238E27FC236}">
                <a16:creationId xmlns:a16="http://schemas.microsoft.com/office/drawing/2014/main" id="{6BD49485-7B0F-B34E-9B09-8553A9460054}"/>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1EEAB18D-5F0B-E845-ACCA-6AE011B82F96}"/>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CC483EC6-B2DC-E844-8211-42353C60CCB7}"/>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sp>
        <p:nvSpPr>
          <p:cNvPr id="12" name="Content Placeholder 2">
            <a:extLst>
              <a:ext uri="{FF2B5EF4-FFF2-40B4-BE49-F238E27FC236}">
                <a16:creationId xmlns:a16="http://schemas.microsoft.com/office/drawing/2014/main" id="{D6CD482B-8DF3-0148-B886-D7915FACE256}"/>
              </a:ext>
            </a:extLst>
          </p:cNvPr>
          <p:cNvSpPr txBox="1">
            <a:spLocks/>
          </p:cNvSpPr>
          <p:nvPr/>
        </p:nvSpPr>
        <p:spPr>
          <a:xfrm>
            <a:off x="475037" y="1716929"/>
            <a:ext cx="642651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solidFill>
                  <a:schemeClr val="tx1">
                    <a:lumMod val="85000"/>
                    <a:lumOff val="15000"/>
                  </a:schemeClr>
                </a:solidFill>
                <a:latin typeface="DaunPenh" pitchFamily="2" charset="0"/>
                <a:cs typeface="DaunPenh" pitchFamily="2" charset="0"/>
              </a:rPr>
              <a:t>A new challenge is formed – what is the best way to deploy a network of sensors? </a:t>
            </a:r>
          </a:p>
          <a:p>
            <a:r>
              <a:rPr lang="en-US" sz="3000" dirty="0">
                <a:solidFill>
                  <a:schemeClr val="tx1">
                    <a:lumMod val="85000"/>
                    <a:lumOff val="15000"/>
                  </a:schemeClr>
                </a:solidFill>
                <a:latin typeface="DaunPenh" pitchFamily="2" charset="0"/>
                <a:cs typeface="DaunPenh" pitchFamily="2" charset="0"/>
              </a:rPr>
              <a:t>If resources are unlimited, the task is easy</a:t>
            </a:r>
          </a:p>
          <a:p>
            <a:r>
              <a:rPr lang="en-US" sz="3000" dirty="0">
                <a:solidFill>
                  <a:schemeClr val="tx1">
                    <a:lumMod val="85000"/>
                    <a:lumOff val="15000"/>
                  </a:schemeClr>
                </a:solidFill>
                <a:latin typeface="DaunPenh" pitchFamily="2" charset="0"/>
                <a:cs typeface="DaunPenh" pitchFamily="2" charset="0"/>
              </a:rPr>
              <a:t>The cost of a network is determined by – number of sensors and their attributes (sensitivity, dynamic range)</a:t>
            </a:r>
          </a:p>
          <a:p>
            <a:r>
              <a:rPr lang="en-US" sz="3000" dirty="0">
                <a:solidFill>
                  <a:schemeClr val="tx1">
                    <a:lumMod val="85000"/>
                    <a:lumOff val="15000"/>
                  </a:schemeClr>
                </a:solidFill>
                <a:latin typeface="DaunPenh" pitchFamily="2" charset="0"/>
                <a:cs typeface="DaunPenh" pitchFamily="2" charset="0"/>
              </a:rPr>
              <a:t>Practical considerations constrain some locations</a:t>
            </a:r>
          </a:p>
          <a:p>
            <a:r>
              <a:rPr lang="en-US" sz="3000" dirty="0">
                <a:solidFill>
                  <a:schemeClr val="tx1">
                    <a:lumMod val="85000"/>
                    <a:lumOff val="15000"/>
                  </a:schemeClr>
                </a:solidFill>
                <a:latin typeface="DaunPenh" pitchFamily="2" charset="0"/>
                <a:cs typeface="DaunPenh" pitchFamily="2" charset="0"/>
              </a:rPr>
              <a:t>Static deployment Vs. dynamic deployment</a:t>
            </a:r>
          </a:p>
          <a:p>
            <a:endParaRPr lang="en-US" sz="3000" dirty="0">
              <a:solidFill>
                <a:schemeClr val="tx1">
                  <a:lumMod val="85000"/>
                  <a:lumOff val="15000"/>
                </a:schemeClr>
              </a:solidFill>
              <a:latin typeface="DaunPenh" pitchFamily="2" charset="0"/>
              <a:cs typeface="DaunPenh" pitchFamily="2" charset="0"/>
            </a:endParaRPr>
          </a:p>
          <a:p>
            <a:endParaRPr lang="en-US" sz="3000" dirty="0"/>
          </a:p>
        </p:txBody>
      </p:sp>
      <p:sp>
        <p:nvSpPr>
          <p:cNvPr id="13" name="TextBox 12">
            <a:extLst>
              <a:ext uri="{FF2B5EF4-FFF2-40B4-BE49-F238E27FC236}">
                <a16:creationId xmlns:a16="http://schemas.microsoft.com/office/drawing/2014/main" id="{01ED0C73-C1F8-3148-B262-08F10FF08BCF}"/>
              </a:ext>
            </a:extLst>
          </p:cNvPr>
          <p:cNvSpPr txBox="1"/>
          <p:nvPr/>
        </p:nvSpPr>
        <p:spPr>
          <a:xfrm>
            <a:off x="7289102" y="5969083"/>
            <a:ext cx="3140538" cy="523220"/>
          </a:xfrm>
          <a:prstGeom prst="rect">
            <a:avLst/>
          </a:prstGeom>
          <a:noFill/>
        </p:spPr>
        <p:txBody>
          <a:bodyPr wrap="square" rtlCol="0">
            <a:spAutoFit/>
          </a:bodyPr>
          <a:lstStyle>
            <a:defPPr>
              <a:defRPr kern="1200" smtId="4294967295"/>
            </a:defPPr>
          </a:lstStyle>
          <a:p>
            <a:pPr algn="just"/>
            <a:r>
              <a:rPr lang="en-US" sz="2800" dirty="0" err="1">
                <a:solidFill>
                  <a:schemeClr val="tx1">
                    <a:lumMod val="85000"/>
                    <a:lumOff val="15000"/>
                  </a:schemeClr>
                </a:solidFill>
                <a:latin typeface="DaunPenh" pitchFamily="2" charset="0"/>
                <a:cs typeface="DaunPenh" pitchFamily="2" charset="0"/>
              </a:rPr>
              <a:t>govmap.gov.il</a:t>
            </a:r>
            <a:endParaRPr lang="en-US" sz="2800" dirty="0">
              <a:solidFill>
                <a:schemeClr val="tx1">
                  <a:lumMod val="85000"/>
                  <a:lumOff val="15000"/>
                </a:schemeClr>
              </a:solidFill>
              <a:latin typeface="DaunPenh" pitchFamily="2" charset="0"/>
              <a:cs typeface="DaunPenh" pitchFamily="2" charset="0"/>
            </a:endParaRPr>
          </a:p>
        </p:txBody>
      </p:sp>
      <p:pic>
        <p:nvPicPr>
          <p:cNvPr id="15" name="Content Placeholder 10">
            <a:extLst>
              <a:ext uri="{FF2B5EF4-FFF2-40B4-BE49-F238E27FC236}">
                <a16:creationId xmlns:a16="http://schemas.microsoft.com/office/drawing/2014/main" id="{95595675-E08C-A648-8F56-CA84D8374554}"/>
              </a:ext>
            </a:extLst>
          </p:cNvPr>
          <p:cNvPicPr>
            <a:picLocks noChangeAspect="1"/>
          </p:cNvPicPr>
          <p:nvPr/>
        </p:nvPicPr>
        <p:blipFill rotWithShape="1">
          <a:blip r:embed="rId4"/>
          <a:srcRect l="21340" t="20887" r="35669" b="25618"/>
          <a:stretch/>
        </p:blipFill>
        <p:spPr>
          <a:xfrm>
            <a:off x="7903347" y="4163880"/>
            <a:ext cx="169761" cy="183342"/>
          </a:xfrm>
          <a:prstGeom prst="ellipse">
            <a:avLst/>
          </a:prstGeom>
        </p:spPr>
      </p:pic>
      <p:sp>
        <p:nvSpPr>
          <p:cNvPr id="16" name="Slide Number Placeholder 3">
            <a:extLst>
              <a:ext uri="{FF2B5EF4-FFF2-40B4-BE49-F238E27FC236}">
                <a16:creationId xmlns:a16="http://schemas.microsoft.com/office/drawing/2014/main" id="{90D2B5AC-F7A6-7A48-9663-C93927E9379F}"/>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BA4AC6D-9836-9F4A-961A-ECAC0CEAF37F}" type="slidenum">
              <a:rPr lang="en-US" smtClean="0"/>
              <a:pPr/>
              <a:t>5</a:t>
            </a:fld>
            <a:endParaRPr lang="en-US"/>
          </a:p>
        </p:txBody>
      </p:sp>
      <p:grpSp>
        <p:nvGrpSpPr>
          <p:cNvPr id="17" name="Group 16">
            <a:extLst>
              <a:ext uri="{FF2B5EF4-FFF2-40B4-BE49-F238E27FC236}">
                <a16:creationId xmlns:a16="http://schemas.microsoft.com/office/drawing/2014/main" id="{7E31EA41-3DF5-FF43-93E0-0C4FA097A047}"/>
              </a:ext>
            </a:extLst>
          </p:cNvPr>
          <p:cNvGrpSpPr/>
          <p:nvPr/>
        </p:nvGrpSpPr>
        <p:grpSpPr>
          <a:xfrm>
            <a:off x="9433560" y="6293521"/>
            <a:ext cx="2432304" cy="523220"/>
            <a:chOff x="219456" y="6382512"/>
            <a:chExt cx="2432304" cy="523220"/>
          </a:xfrm>
        </p:grpSpPr>
        <p:cxnSp>
          <p:nvCxnSpPr>
            <p:cNvPr id="18" name="Straight Connector 17">
              <a:extLst>
                <a:ext uri="{FF2B5EF4-FFF2-40B4-BE49-F238E27FC236}">
                  <a16:creationId xmlns:a16="http://schemas.microsoft.com/office/drawing/2014/main" id="{8C2AA92C-439A-5947-ADC1-E998C69AAF86}"/>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3D0C8C3D-AF6E-8541-B18F-41DB738C18A3}"/>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pic>
        <p:nvPicPr>
          <p:cNvPr id="20" name="Content Placeholder 10">
            <a:extLst>
              <a:ext uri="{FF2B5EF4-FFF2-40B4-BE49-F238E27FC236}">
                <a16:creationId xmlns:a16="http://schemas.microsoft.com/office/drawing/2014/main" id="{A07C2222-C1E4-3D43-AAB1-D0106B5B336C}"/>
              </a:ext>
            </a:extLst>
          </p:cNvPr>
          <p:cNvPicPr>
            <a:picLocks noChangeAspect="1"/>
          </p:cNvPicPr>
          <p:nvPr/>
        </p:nvPicPr>
        <p:blipFill rotWithShape="1">
          <a:blip r:embed="rId4"/>
          <a:srcRect l="21340" t="20887" r="35669" b="25618"/>
          <a:stretch/>
        </p:blipFill>
        <p:spPr>
          <a:xfrm>
            <a:off x="9069751" y="4398335"/>
            <a:ext cx="169761" cy="183342"/>
          </a:xfrm>
          <a:prstGeom prst="ellipse">
            <a:avLst/>
          </a:prstGeom>
        </p:spPr>
      </p:pic>
      <p:pic>
        <p:nvPicPr>
          <p:cNvPr id="21" name="Content Placeholder 10">
            <a:extLst>
              <a:ext uri="{FF2B5EF4-FFF2-40B4-BE49-F238E27FC236}">
                <a16:creationId xmlns:a16="http://schemas.microsoft.com/office/drawing/2014/main" id="{AE4C999C-B206-6C41-9B27-8298D552F9CA}"/>
              </a:ext>
            </a:extLst>
          </p:cNvPr>
          <p:cNvPicPr>
            <a:picLocks noChangeAspect="1"/>
          </p:cNvPicPr>
          <p:nvPr/>
        </p:nvPicPr>
        <p:blipFill rotWithShape="1">
          <a:blip r:embed="rId4"/>
          <a:srcRect l="21340" t="20887" r="35669" b="25618"/>
          <a:stretch/>
        </p:blipFill>
        <p:spPr>
          <a:xfrm>
            <a:off x="8318221" y="4291661"/>
            <a:ext cx="169761" cy="183342"/>
          </a:xfrm>
          <a:prstGeom prst="ellipse">
            <a:avLst/>
          </a:prstGeom>
        </p:spPr>
      </p:pic>
      <p:pic>
        <p:nvPicPr>
          <p:cNvPr id="22" name="Content Placeholder 10">
            <a:extLst>
              <a:ext uri="{FF2B5EF4-FFF2-40B4-BE49-F238E27FC236}">
                <a16:creationId xmlns:a16="http://schemas.microsoft.com/office/drawing/2014/main" id="{E2095F1F-1295-454E-A79D-853CF8777FAB}"/>
              </a:ext>
            </a:extLst>
          </p:cNvPr>
          <p:cNvPicPr>
            <a:picLocks noChangeAspect="1"/>
          </p:cNvPicPr>
          <p:nvPr/>
        </p:nvPicPr>
        <p:blipFill rotWithShape="1">
          <a:blip r:embed="rId4"/>
          <a:srcRect l="21340" t="20887" r="35669" b="25618"/>
          <a:stretch/>
        </p:blipFill>
        <p:spPr>
          <a:xfrm>
            <a:off x="10071519" y="4357518"/>
            <a:ext cx="169761" cy="183342"/>
          </a:xfrm>
          <a:prstGeom prst="ellipse">
            <a:avLst/>
          </a:prstGeom>
        </p:spPr>
      </p:pic>
      <p:pic>
        <p:nvPicPr>
          <p:cNvPr id="23" name="Content Placeholder 10">
            <a:extLst>
              <a:ext uri="{FF2B5EF4-FFF2-40B4-BE49-F238E27FC236}">
                <a16:creationId xmlns:a16="http://schemas.microsoft.com/office/drawing/2014/main" id="{554CEDE8-E751-274C-9504-E16FB78DE363}"/>
              </a:ext>
            </a:extLst>
          </p:cNvPr>
          <p:cNvPicPr>
            <a:picLocks noChangeAspect="1"/>
          </p:cNvPicPr>
          <p:nvPr/>
        </p:nvPicPr>
        <p:blipFill rotWithShape="1">
          <a:blip r:embed="rId4"/>
          <a:srcRect l="21340" t="20887" r="35669" b="25618"/>
          <a:stretch/>
        </p:blipFill>
        <p:spPr>
          <a:xfrm>
            <a:off x="9465769" y="4119731"/>
            <a:ext cx="169761" cy="183342"/>
          </a:xfrm>
          <a:prstGeom prst="ellipse">
            <a:avLst/>
          </a:prstGeom>
        </p:spPr>
      </p:pic>
      <p:pic>
        <p:nvPicPr>
          <p:cNvPr id="24" name="Content Placeholder 10">
            <a:extLst>
              <a:ext uri="{FF2B5EF4-FFF2-40B4-BE49-F238E27FC236}">
                <a16:creationId xmlns:a16="http://schemas.microsoft.com/office/drawing/2014/main" id="{E008D9E9-9659-C848-B95F-80A7107CF664}"/>
              </a:ext>
            </a:extLst>
          </p:cNvPr>
          <p:cNvPicPr>
            <a:picLocks noChangeAspect="1"/>
          </p:cNvPicPr>
          <p:nvPr/>
        </p:nvPicPr>
        <p:blipFill rotWithShape="1">
          <a:blip r:embed="rId4"/>
          <a:srcRect l="21340" t="20887" r="35669" b="25618"/>
          <a:stretch/>
        </p:blipFill>
        <p:spPr>
          <a:xfrm>
            <a:off x="8497707" y="5183709"/>
            <a:ext cx="169761" cy="183342"/>
          </a:xfrm>
          <a:prstGeom prst="ellipse">
            <a:avLst/>
          </a:prstGeom>
        </p:spPr>
      </p:pic>
      <p:pic>
        <p:nvPicPr>
          <p:cNvPr id="25" name="Content Placeholder 10">
            <a:extLst>
              <a:ext uri="{FF2B5EF4-FFF2-40B4-BE49-F238E27FC236}">
                <a16:creationId xmlns:a16="http://schemas.microsoft.com/office/drawing/2014/main" id="{2971DA96-09C5-B947-B3AE-E758F8DE314D}"/>
              </a:ext>
            </a:extLst>
          </p:cNvPr>
          <p:cNvPicPr>
            <a:picLocks noChangeAspect="1"/>
          </p:cNvPicPr>
          <p:nvPr/>
        </p:nvPicPr>
        <p:blipFill rotWithShape="1">
          <a:blip r:embed="rId4"/>
          <a:srcRect l="21340" t="20887" r="35669" b="25618"/>
          <a:stretch/>
        </p:blipFill>
        <p:spPr>
          <a:xfrm>
            <a:off x="9635530" y="4581677"/>
            <a:ext cx="169761" cy="183342"/>
          </a:xfrm>
          <a:prstGeom prst="ellipse">
            <a:avLst/>
          </a:prstGeom>
        </p:spPr>
      </p:pic>
      <p:pic>
        <p:nvPicPr>
          <p:cNvPr id="26" name="Content Placeholder 10">
            <a:extLst>
              <a:ext uri="{FF2B5EF4-FFF2-40B4-BE49-F238E27FC236}">
                <a16:creationId xmlns:a16="http://schemas.microsoft.com/office/drawing/2014/main" id="{05B1685C-C0C5-8749-83CD-49478E7DBAFD}"/>
              </a:ext>
            </a:extLst>
          </p:cNvPr>
          <p:cNvPicPr>
            <a:picLocks noChangeAspect="1"/>
          </p:cNvPicPr>
          <p:nvPr/>
        </p:nvPicPr>
        <p:blipFill rotWithShape="1">
          <a:blip r:embed="rId4"/>
          <a:srcRect l="21340" t="20887" r="35669" b="25618"/>
          <a:stretch/>
        </p:blipFill>
        <p:spPr>
          <a:xfrm>
            <a:off x="10505569" y="5280876"/>
            <a:ext cx="169761" cy="183342"/>
          </a:xfrm>
          <a:prstGeom prst="ellipse">
            <a:avLst/>
          </a:prstGeom>
        </p:spPr>
      </p:pic>
      <p:pic>
        <p:nvPicPr>
          <p:cNvPr id="27" name="Content Placeholder 10">
            <a:extLst>
              <a:ext uri="{FF2B5EF4-FFF2-40B4-BE49-F238E27FC236}">
                <a16:creationId xmlns:a16="http://schemas.microsoft.com/office/drawing/2014/main" id="{CDD9D70B-D739-3E4E-9832-F1E7D4304CA8}"/>
              </a:ext>
            </a:extLst>
          </p:cNvPr>
          <p:cNvPicPr>
            <a:picLocks noChangeAspect="1"/>
          </p:cNvPicPr>
          <p:nvPr/>
        </p:nvPicPr>
        <p:blipFill rotWithShape="1">
          <a:blip r:embed="rId4"/>
          <a:srcRect l="21340" t="20887" r="35669" b="25618"/>
          <a:stretch/>
        </p:blipFill>
        <p:spPr>
          <a:xfrm>
            <a:off x="10128481" y="5382612"/>
            <a:ext cx="169761" cy="183342"/>
          </a:xfrm>
          <a:prstGeom prst="ellipse">
            <a:avLst/>
          </a:prstGeom>
        </p:spPr>
      </p:pic>
      <p:pic>
        <p:nvPicPr>
          <p:cNvPr id="28" name="Content Placeholder 10">
            <a:extLst>
              <a:ext uri="{FF2B5EF4-FFF2-40B4-BE49-F238E27FC236}">
                <a16:creationId xmlns:a16="http://schemas.microsoft.com/office/drawing/2014/main" id="{514C954D-B36A-4F4D-B0F2-208865FFEFB8}"/>
              </a:ext>
            </a:extLst>
          </p:cNvPr>
          <p:cNvPicPr>
            <a:picLocks noChangeAspect="1"/>
          </p:cNvPicPr>
          <p:nvPr/>
        </p:nvPicPr>
        <p:blipFill rotWithShape="1">
          <a:blip r:embed="rId4"/>
          <a:srcRect l="21340" t="20887" r="35669" b="25618"/>
          <a:stretch/>
        </p:blipFill>
        <p:spPr>
          <a:xfrm>
            <a:off x="9586984" y="5551243"/>
            <a:ext cx="169761" cy="183342"/>
          </a:xfrm>
          <a:prstGeom prst="ellipse">
            <a:avLst/>
          </a:prstGeom>
        </p:spPr>
      </p:pic>
      <p:pic>
        <p:nvPicPr>
          <p:cNvPr id="29" name="Content Placeholder 10">
            <a:extLst>
              <a:ext uri="{FF2B5EF4-FFF2-40B4-BE49-F238E27FC236}">
                <a16:creationId xmlns:a16="http://schemas.microsoft.com/office/drawing/2014/main" id="{B04AF616-0EDB-674E-8038-D4353F8B40CC}"/>
              </a:ext>
            </a:extLst>
          </p:cNvPr>
          <p:cNvPicPr>
            <a:picLocks noChangeAspect="1"/>
          </p:cNvPicPr>
          <p:nvPr/>
        </p:nvPicPr>
        <p:blipFill rotWithShape="1">
          <a:blip r:embed="rId4"/>
          <a:srcRect l="21340" t="20887" r="35669" b="25618"/>
          <a:stretch/>
        </p:blipFill>
        <p:spPr>
          <a:xfrm>
            <a:off x="8317177" y="3245658"/>
            <a:ext cx="169761" cy="183342"/>
          </a:xfrm>
          <a:prstGeom prst="ellipse">
            <a:avLst/>
          </a:prstGeom>
        </p:spPr>
      </p:pic>
      <p:pic>
        <p:nvPicPr>
          <p:cNvPr id="30" name="Content Placeholder 10">
            <a:extLst>
              <a:ext uri="{FF2B5EF4-FFF2-40B4-BE49-F238E27FC236}">
                <a16:creationId xmlns:a16="http://schemas.microsoft.com/office/drawing/2014/main" id="{2CA56E39-6FA0-1A4F-93E8-03CA0F793005}"/>
              </a:ext>
            </a:extLst>
          </p:cNvPr>
          <p:cNvPicPr>
            <a:picLocks noChangeAspect="1"/>
          </p:cNvPicPr>
          <p:nvPr/>
        </p:nvPicPr>
        <p:blipFill rotWithShape="1">
          <a:blip r:embed="rId4"/>
          <a:srcRect l="21340" t="20887" r="35669" b="25618"/>
          <a:stretch/>
        </p:blipFill>
        <p:spPr>
          <a:xfrm>
            <a:off x="9235323" y="3070331"/>
            <a:ext cx="169761" cy="183342"/>
          </a:xfrm>
          <a:prstGeom prst="ellipse">
            <a:avLst/>
          </a:prstGeom>
        </p:spPr>
      </p:pic>
      <p:pic>
        <p:nvPicPr>
          <p:cNvPr id="31" name="Content Placeholder 10">
            <a:extLst>
              <a:ext uri="{FF2B5EF4-FFF2-40B4-BE49-F238E27FC236}">
                <a16:creationId xmlns:a16="http://schemas.microsoft.com/office/drawing/2014/main" id="{20D013E9-CCE3-E84B-8FA8-2F41C65E244C}"/>
              </a:ext>
            </a:extLst>
          </p:cNvPr>
          <p:cNvPicPr>
            <a:picLocks noChangeAspect="1"/>
          </p:cNvPicPr>
          <p:nvPr/>
        </p:nvPicPr>
        <p:blipFill rotWithShape="1">
          <a:blip r:embed="rId4"/>
          <a:srcRect l="21340" t="20887" r="35669" b="25618"/>
          <a:stretch/>
        </p:blipFill>
        <p:spPr>
          <a:xfrm>
            <a:off x="8703896" y="2792341"/>
            <a:ext cx="169761" cy="183342"/>
          </a:xfrm>
          <a:prstGeom prst="ellipse">
            <a:avLst/>
          </a:prstGeom>
        </p:spPr>
      </p:pic>
      <p:pic>
        <p:nvPicPr>
          <p:cNvPr id="32" name="Content Placeholder 10">
            <a:extLst>
              <a:ext uri="{FF2B5EF4-FFF2-40B4-BE49-F238E27FC236}">
                <a16:creationId xmlns:a16="http://schemas.microsoft.com/office/drawing/2014/main" id="{B5E998AB-5504-824B-A358-238D129B2C8D}"/>
              </a:ext>
            </a:extLst>
          </p:cNvPr>
          <p:cNvPicPr>
            <a:picLocks noChangeAspect="1"/>
          </p:cNvPicPr>
          <p:nvPr/>
        </p:nvPicPr>
        <p:blipFill rotWithShape="1">
          <a:blip r:embed="rId4"/>
          <a:srcRect l="21340" t="20887" r="35669" b="25618"/>
          <a:stretch/>
        </p:blipFill>
        <p:spPr>
          <a:xfrm>
            <a:off x="10866097" y="3338008"/>
            <a:ext cx="169761" cy="183342"/>
          </a:xfrm>
          <a:prstGeom prst="ellipse">
            <a:avLst/>
          </a:prstGeom>
        </p:spPr>
      </p:pic>
      <p:pic>
        <p:nvPicPr>
          <p:cNvPr id="33" name="Content Placeholder 10">
            <a:extLst>
              <a:ext uri="{FF2B5EF4-FFF2-40B4-BE49-F238E27FC236}">
                <a16:creationId xmlns:a16="http://schemas.microsoft.com/office/drawing/2014/main" id="{0476D2E5-6400-A942-AB76-1CE298EC766F}"/>
              </a:ext>
            </a:extLst>
          </p:cNvPr>
          <p:cNvPicPr>
            <a:picLocks noChangeAspect="1"/>
          </p:cNvPicPr>
          <p:nvPr/>
        </p:nvPicPr>
        <p:blipFill rotWithShape="1">
          <a:blip r:embed="rId4"/>
          <a:srcRect l="21340" t="20887" r="35669" b="25618"/>
          <a:stretch/>
        </p:blipFill>
        <p:spPr>
          <a:xfrm>
            <a:off x="9616440" y="2767023"/>
            <a:ext cx="169761" cy="183342"/>
          </a:xfrm>
          <a:prstGeom prst="ellipse">
            <a:avLst/>
          </a:prstGeom>
        </p:spPr>
      </p:pic>
      <p:pic>
        <p:nvPicPr>
          <p:cNvPr id="34" name="Content Placeholder 10">
            <a:extLst>
              <a:ext uri="{FF2B5EF4-FFF2-40B4-BE49-F238E27FC236}">
                <a16:creationId xmlns:a16="http://schemas.microsoft.com/office/drawing/2014/main" id="{3B4C0F19-5906-8A4F-AD94-0DA223839664}"/>
              </a:ext>
            </a:extLst>
          </p:cNvPr>
          <p:cNvPicPr>
            <a:picLocks noChangeAspect="1"/>
          </p:cNvPicPr>
          <p:nvPr/>
        </p:nvPicPr>
        <p:blipFill rotWithShape="1">
          <a:blip r:embed="rId4"/>
          <a:srcRect l="21340" t="20887" r="35669" b="25618"/>
          <a:stretch/>
        </p:blipFill>
        <p:spPr>
          <a:xfrm>
            <a:off x="9235323" y="3489021"/>
            <a:ext cx="169761" cy="183342"/>
          </a:xfrm>
          <a:prstGeom prst="ellipse">
            <a:avLst/>
          </a:prstGeom>
        </p:spPr>
      </p:pic>
      <p:pic>
        <p:nvPicPr>
          <p:cNvPr id="35" name="Content Placeholder 10">
            <a:extLst>
              <a:ext uri="{FF2B5EF4-FFF2-40B4-BE49-F238E27FC236}">
                <a16:creationId xmlns:a16="http://schemas.microsoft.com/office/drawing/2014/main" id="{35D5CE68-7870-D042-83FE-D5242602E1B9}"/>
              </a:ext>
            </a:extLst>
          </p:cNvPr>
          <p:cNvPicPr>
            <a:picLocks noChangeAspect="1"/>
          </p:cNvPicPr>
          <p:nvPr/>
        </p:nvPicPr>
        <p:blipFill rotWithShape="1">
          <a:blip r:embed="rId4"/>
          <a:srcRect l="21340" t="20887" r="35669" b="25618"/>
          <a:stretch/>
        </p:blipFill>
        <p:spPr>
          <a:xfrm>
            <a:off x="10196422" y="2818103"/>
            <a:ext cx="169761" cy="183342"/>
          </a:xfrm>
          <a:prstGeom prst="ellipse">
            <a:avLst/>
          </a:prstGeom>
        </p:spPr>
      </p:pic>
      <p:pic>
        <p:nvPicPr>
          <p:cNvPr id="36" name="Content Placeholder 10">
            <a:extLst>
              <a:ext uri="{FF2B5EF4-FFF2-40B4-BE49-F238E27FC236}">
                <a16:creationId xmlns:a16="http://schemas.microsoft.com/office/drawing/2014/main" id="{00358944-AD47-AD46-BB95-7404BCACFE7A}"/>
              </a:ext>
            </a:extLst>
          </p:cNvPr>
          <p:cNvPicPr>
            <a:picLocks noChangeAspect="1"/>
          </p:cNvPicPr>
          <p:nvPr/>
        </p:nvPicPr>
        <p:blipFill rotWithShape="1">
          <a:blip r:embed="rId4"/>
          <a:srcRect l="21340" t="20887" r="35669" b="25618"/>
          <a:stretch/>
        </p:blipFill>
        <p:spPr>
          <a:xfrm>
            <a:off x="11243185" y="3586188"/>
            <a:ext cx="169761" cy="183342"/>
          </a:xfrm>
          <a:prstGeom prst="ellipse">
            <a:avLst/>
          </a:prstGeom>
        </p:spPr>
      </p:pic>
      <p:pic>
        <p:nvPicPr>
          <p:cNvPr id="37" name="Content Placeholder 10">
            <a:extLst>
              <a:ext uri="{FF2B5EF4-FFF2-40B4-BE49-F238E27FC236}">
                <a16:creationId xmlns:a16="http://schemas.microsoft.com/office/drawing/2014/main" id="{C0F1233F-08AB-8A41-8076-EB20151BBD36}"/>
              </a:ext>
            </a:extLst>
          </p:cNvPr>
          <p:cNvPicPr>
            <a:picLocks noChangeAspect="1"/>
          </p:cNvPicPr>
          <p:nvPr/>
        </p:nvPicPr>
        <p:blipFill rotWithShape="1">
          <a:blip r:embed="rId4"/>
          <a:srcRect l="21340" t="20887" r="35669" b="25618"/>
          <a:stretch/>
        </p:blipFill>
        <p:spPr>
          <a:xfrm>
            <a:off x="10866097" y="3687924"/>
            <a:ext cx="169761" cy="183342"/>
          </a:xfrm>
          <a:prstGeom prst="ellipse">
            <a:avLst/>
          </a:prstGeom>
        </p:spPr>
      </p:pic>
      <p:pic>
        <p:nvPicPr>
          <p:cNvPr id="38" name="Content Placeholder 10">
            <a:extLst>
              <a:ext uri="{FF2B5EF4-FFF2-40B4-BE49-F238E27FC236}">
                <a16:creationId xmlns:a16="http://schemas.microsoft.com/office/drawing/2014/main" id="{7E5D682B-4270-5446-BA20-A1086A03F967}"/>
              </a:ext>
            </a:extLst>
          </p:cNvPr>
          <p:cNvPicPr>
            <a:picLocks noChangeAspect="1"/>
          </p:cNvPicPr>
          <p:nvPr/>
        </p:nvPicPr>
        <p:blipFill rotWithShape="1">
          <a:blip r:embed="rId4"/>
          <a:srcRect l="21340" t="20887" r="35669" b="25618"/>
          <a:stretch/>
        </p:blipFill>
        <p:spPr>
          <a:xfrm>
            <a:off x="10324600" y="3856555"/>
            <a:ext cx="169761" cy="183342"/>
          </a:xfrm>
          <a:prstGeom prst="ellipse">
            <a:avLst/>
          </a:prstGeom>
        </p:spPr>
      </p:pic>
      <p:pic>
        <p:nvPicPr>
          <p:cNvPr id="39" name="Content Placeholder 10">
            <a:extLst>
              <a:ext uri="{FF2B5EF4-FFF2-40B4-BE49-F238E27FC236}">
                <a16:creationId xmlns:a16="http://schemas.microsoft.com/office/drawing/2014/main" id="{15598FB3-775A-3142-B08A-51D4B91AF4AF}"/>
              </a:ext>
            </a:extLst>
          </p:cNvPr>
          <p:cNvPicPr>
            <a:picLocks noChangeAspect="1"/>
          </p:cNvPicPr>
          <p:nvPr/>
        </p:nvPicPr>
        <p:blipFill rotWithShape="1">
          <a:blip r:embed="rId4"/>
          <a:srcRect l="21340" t="20887" r="35669" b="25618"/>
          <a:stretch/>
        </p:blipFill>
        <p:spPr>
          <a:xfrm>
            <a:off x="8183763" y="3566472"/>
            <a:ext cx="169761" cy="183342"/>
          </a:xfrm>
          <a:prstGeom prst="ellipse">
            <a:avLst/>
          </a:prstGeom>
        </p:spPr>
      </p:pic>
      <p:pic>
        <p:nvPicPr>
          <p:cNvPr id="40" name="Content Placeholder 10">
            <a:extLst>
              <a:ext uri="{FF2B5EF4-FFF2-40B4-BE49-F238E27FC236}">
                <a16:creationId xmlns:a16="http://schemas.microsoft.com/office/drawing/2014/main" id="{261B36D4-884D-8342-895A-639B6BD4D4A5}"/>
              </a:ext>
            </a:extLst>
          </p:cNvPr>
          <p:cNvPicPr>
            <a:picLocks noChangeAspect="1"/>
          </p:cNvPicPr>
          <p:nvPr/>
        </p:nvPicPr>
        <p:blipFill rotWithShape="1">
          <a:blip r:embed="rId4"/>
          <a:srcRect l="21340" t="20887" r="35669" b="25618"/>
          <a:stretch/>
        </p:blipFill>
        <p:spPr>
          <a:xfrm>
            <a:off x="9350167" y="3800927"/>
            <a:ext cx="169761" cy="183342"/>
          </a:xfrm>
          <a:prstGeom prst="ellipse">
            <a:avLst/>
          </a:prstGeom>
        </p:spPr>
      </p:pic>
      <p:pic>
        <p:nvPicPr>
          <p:cNvPr id="41" name="Content Placeholder 10">
            <a:extLst>
              <a:ext uri="{FF2B5EF4-FFF2-40B4-BE49-F238E27FC236}">
                <a16:creationId xmlns:a16="http://schemas.microsoft.com/office/drawing/2014/main" id="{F9783FD2-A180-0546-BB87-F38A12D57C4F}"/>
              </a:ext>
            </a:extLst>
          </p:cNvPr>
          <p:cNvPicPr>
            <a:picLocks noChangeAspect="1"/>
          </p:cNvPicPr>
          <p:nvPr/>
        </p:nvPicPr>
        <p:blipFill rotWithShape="1">
          <a:blip r:embed="rId4"/>
          <a:srcRect l="21340" t="20887" r="35669" b="25618"/>
          <a:stretch/>
        </p:blipFill>
        <p:spPr>
          <a:xfrm>
            <a:off x="8598637" y="3694253"/>
            <a:ext cx="169761" cy="183342"/>
          </a:xfrm>
          <a:prstGeom prst="ellipse">
            <a:avLst/>
          </a:prstGeom>
        </p:spPr>
      </p:pic>
      <p:pic>
        <p:nvPicPr>
          <p:cNvPr id="42" name="Content Placeholder 10">
            <a:extLst>
              <a:ext uri="{FF2B5EF4-FFF2-40B4-BE49-F238E27FC236}">
                <a16:creationId xmlns:a16="http://schemas.microsoft.com/office/drawing/2014/main" id="{3E77FD4C-1DC5-B94C-87FF-7AE5EA2FA72D}"/>
              </a:ext>
            </a:extLst>
          </p:cNvPr>
          <p:cNvPicPr>
            <a:picLocks noChangeAspect="1"/>
          </p:cNvPicPr>
          <p:nvPr/>
        </p:nvPicPr>
        <p:blipFill rotWithShape="1">
          <a:blip r:embed="rId4"/>
          <a:srcRect l="21340" t="20887" r="35669" b="25618"/>
          <a:stretch/>
        </p:blipFill>
        <p:spPr>
          <a:xfrm>
            <a:off x="10351935" y="3760110"/>
            <a:ext cx="169761" cy="183342"/>
          </a:xfrm>
          <a:prstGeom prst="ellipse">
            <a:avLst/>
          </a:prstGeom>
        </p:spPr>
      </p:pic>
      <p:pic>
        <p:nvPicPr>
          <p:cNvPr id="43" name="Content Placeholder 10">
            <a:extLst>
              <a:ext uri="{FF2B5EF4-FFF2-40B4-BE49-F238E27FC236}">
                <a16:creationId xmlns:a16="http://schemas.microsoft.com/office/drawing/2014/main" id="{36D9D292-36A0-6F40-BC5E-E5753EC2EEDC}"/>
              </a:ext>
            </a:extLst>
          </p:cNvPr>
          <p:cNvPicPr>
            <a:picLocks noChangeAspect="1"/>
          </p:cNvPicPr>
          <p:nvPr/>
        </p:nvPicPr>
        <p:blipFill rotWithShape="1">
          <a:blip r:embed="rId4"/>
          <a:srcRect l="21340" t="20887" r="35669" b="25618"/>
          <a:stretch/>
        </p:blipFill>
        <p:spPr>
          <a:xfrm>
            <a:off x="9746185" y="3522323"/>
            <a:ext cx="169761" cy="183342"/>
          </a:xfrm>
          <a:prstGeom prst="ellipse">
            <a:avLst/>
          </a:prstGeom>
        </p:spPr>
      </p:pic>
      <p:pic>
        <p:nvPicPr>
          <p:cNvPr id="44" name="Content Placeholder 10">
            <a:extLst>
              <a:ext uri="{FF2B5EF4-FFF2-40B4-BE49-F238E27FC236}">
                <a16:creationId xmlns:a16="http://schemas.microsoft.com/office/drawing/2014/main" id="{5BDA7B6E-02DC-F446-A16F-A103EBBFFA2C}"/>
              </a:ext>
            </a:extLst>
          </p:cNvPr>
          <p:cNvPicPr>
            <a:picLocks noChangeAspect="1"/>
          </p:cNvPicPr>
          <p:nvPr/>
        </p:nvPicPr>
        <p:blipFill rotWithShape="1">
          <a:blip r:embed="rId4"/>
          <a:srcRect l="21340" t="20887" r="35669" b="25618"/>
          <a:stretch/>
        </p:blipFill>
        <p:spPr>
          <a:xfrm>
            <a:off x="8778123" y="4586301"/>
            <a:ext cx="169761" cy="183342"/>
          </a:xfrm>
          <a:prstGeom prst="ellipse">
            <a:avLst/>
          </a:prstGeom>
        </p:spPr>
      </p:pic>
      <p:pic>
        <p:nvPicPr>
          <p:cNvPr id="45" name="Content Placeholder 10">
            <a:extLst>
              <a:ext uri="{FF2B5EF4-FFF2-40B4-BE49-F238E27FC236}">
                <a16:creationId xmlns:a16="http://schemas.microsoft.com/office/drawing/2014/main" id="{F1B01A6D-7E12-F649-BA52-500C0C022650}"/>
              </a:ext>
            </a:extLst>
          </p:cNvPr>
          <p:cNvPicPr>
            <a:picLocks noChangeAspect="1"/>
          </p:cNvPicPr>
          <p:nvPr/>
        </p:nvPicPr>
        <p:blipFill rotWithShape="1">
          <a:blip r:embed="rId4"/>
          <a:srcRect l="21340" t="20887" r="35669" b="25618"/>
          <a:stretch/>
        </p:blipFill>
        <p:spPr>
          <a:xfrm>
            <a:off x="9915946" y="3984269"/>
            <a:ext cx="169761" cy="183342"/>
          </a:xfrm>
          <a:prstGeom prst="ellipse">
            <a:avLst/>
          </a:prstGeom>
        </p:spPr>
      </p:pic>
      <p:pic>
        <p:nvPicPr>
          <p:cNvPr id="46" name="Content Placeholder 10">
            <a:extLst>
              <a:ext uri="{FF2B5EF4-FFF2-40B4-BE49-F238E27FC236}">
                <a16:creationId xmlns:a16="http://schemas.microsoft.com/office/drawing/2014/main" id="{A9993175-8616-7E42-B6C1-A8E078D99F90}"/>
              </a:ext>
            </a:extLst>
          </p:cNvPr>
          <p:cNvPicPr>
            <a:picLocks noChangeAspect="1"/>
          </p:cNvPicPr>
          <p:nvPr/>
        </p:nvPicPr>
        <p:blipFill rotWithShape="1">
          <a:blip r:embed="rId4"/>
          <a:srcRect l="21340" t="20887" r="35669" b="25618"/>
          <a:stretch/>
        </p:blipFill>
        <p:spPr>
          <a:xfrm>
            <a:off x="10785985" y="4683468"/>
            <a:ext cx="169761" cy="183342"/>
          </a:xfrm>
          <a:prstGeom prst="ellipse">
            <a:avLst/>
          </a:prstGeom>
        </p:spPr>
      </p:pic>
      <p:pic>
        <p:nvPicPr>
          <p:cNvPr id="47" name="Content Placeholder 10">
            <a:extLst>
              <a:ext uri="{FF2B5EF4-FFF2-40B4-BE49-F238E27FC236}">
                <a16:creationId xmlns:a16="http://schemas.microsoft.com/office/drawing/2014/main" id="{E88DDB7E-F26B-BD4B-AEE7-E2D4CD1ABB19}"/>
              </a:ext>
            </a:extLst>
          </p:cNvPr>
          <p:cNvPicPr>
            <a:picLocks noChangeAspect="1"/>
          </p:cNvPicPr>
          <p:nvPr/>
        </p:nvPicPr>
        <p:blipFill rotWithShape="1">
          <a:blip r:embed="rId4"/>
          <a:srcRect l="21340" t="20887" r="35669" b="25618"/>
          <a:stretch/>
        </p:blipFill>
        <p:spPr>
          <a:xfrm>
            <a:off x="10408897" y="4785204"/>
            <a:ext cx="169761" cy="183342"/>
          </a:xfrm>
          <a:prstGeom prst="ellipse">
            <a:avLst/>
          </a:prstGeom>
        </p:spPr>
      </p:pic>
      <p:pic>
        <p:nvPicPr>
          <p:cNvPr id="48" name="Content Placeholder 10">
            <a:extLst>
              <a:ext uri="{FF2B5EF4-FFF2-40B4-BE49-F238E27FC236}">
                <a16:creationId xmlns:a16="http://schemas.microsoft.com/office/drawing/2014/main" id="{81B60D81-087B-144B-BB0A-251541861B92}"/>
              </a:ext>
            </a:extLst>
          </p:cNvPr>
          <p:cNvPicPr>
            <a:picLocks noChangeAspect="1"/>
          </p:cNvPicPr>
          <p:nvPr/>
        </p:nvPicPr>
        <p:blipFill rotWithShape="1">
          <a:blip r:embed="rId4"/>
          <a:srcRect l="21340" t="20887" r="35669" b="25618"/>
          <a:stretch/>
        </p:blipFill>
        <p:spPr>
          <a:xfrm>
            <a:off x="9867400" y="4953835"/>
            <a:ext cx="169761" cy="183342"/>
          </a:xfrm>
          <a:prstGeom prst="ellipse">
            <a:avLst/>
          </a:prstGeom>
        </p:spPr>
      </p:pic>
    </p:spTree>
    <p:extLst>
      <p:ext uri="{BB962C8B-B14F-4D97-AF65-F5344CB8AC3E}">
        <p14:creationId xmlns:p14="http://schemas.microsoft.com/office/powerpoint/2010/main" val="2299394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5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nodeType="afterEffect">
                                  <p:stCondLst>
                                    <p:cond delay="500"/>
                                  </p:stCondLst>
                                  <p:childTnLst>
                                    <p:set>
                                      <p:cBhvr>
                                        <p:cTn id="17" dur="1" fill="hold">
                                          <p:stCondLst>
                                            <p:cond delay="0"/>
                                          </p:stCondLst>
                                        </p:cTn>
                                        <p:tgtEl>
                                          <p:spTgt spid="20"/>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nodeType="afterEffect">
                                  <p:stCondLst>
                                    <p:cond delay="500"/>
                                  </p:stCondLst>
                                  <p:childTnLst>
                                    <p:set>
                                      <p:cBhvr>
                                        <p:cTn id="20" dur="1" fill="hold">
                                          <p:stCondLst>
                                            <p:cond delay="0"/>
                                          </p:stCondLst>
                                        </p:cTn>
                                        <p:tgtEl>
                                          <p:spTgt spid="21"/>
                                        </p:tgtEl>
                                        <p:attrNameLst>
                                          <p:attrName>style.visibility</p:attrName>
                                        </p:attrNameLst>
                                      </p:cBhvr>
                                      <p:to>
                                        <p:strVal val="visible"/>
                                      </p:to>
                                    </p:set>
                                  </p:childTnLst>
                                </p:cTn>
                              </p:par>
                            </p:childTnLst>
                          </p:cTn>
                        </p:par>
                        <p:par>
                          <p:cTn id="21" fill="hold">
                            <p:stCondLst>
                              <p:cond delay="1500"/>
                            </p:stCondLst>
                            <p:childTnLst>
                              <p:par>
                                <p:cTn id="22" presetID="1" presetClass="entr" presetSubtype="0" fill="hold" nodeType="afterEffect">
                                  <p:stCondLst>
                                    <p:cond delay="500"/>
                                  </p:stCondLst>
                                  <p:childTnLst>
                                    <p:set>
                                      <p:cBhvr>
                                        <p:cTn id="23" dur="1" fill="hold">
                                          <p:stCondLst>
                                            <p:cond delay="0"/>
                                          </p:stCondLst>
                                        </p:cTn>
                                        <p:tgtEl>
                                          <p:spTgt spid="22"/>
                                        </p:tgtEl>
                                        <p:attrNameLst>
                                          <p:attrName>style.visibility</p:attrName>
                                        </p:attrNameLst>
                                      </p:cBhvr>
                                      <p:to>
                                        <p:strVal val="visible"/>
                                      </p:to>
                                    </p:set>
                                  </p:childTnLst>
                                </p:cTn>
                              </p:par>
                            </p:childTnLst>
                          </p:cTn>
                        </p:par>
                        <p:par>
                          <p:cTn id="24" fill="hold">
                            <p:stCondLst>
                              <p:cond delay="2000"/>
                            </p:stCondLst>
                            <p:childTnLst>
                              <p:par>
                                <p:cTn id="25" presetID="1" presetClass="entr" presetSubtype="0" fill="hold" nodeType="afterEffect">
                                  <p:stCondLst>
                                    <p:cond delay="500"/>
                                  </p:stCondLst>
                                  <p:childTnLst>
                                    <p:set>
                                      <p:cBhvr>
                                        <p:cTn id="26" dur="1" fill="hold">
                                          <p:stCondLst>
                                            <p:cond delay="0"/>
                                          </p:stCondLst>
                                        </p:cTn>
                                        <p:tgtEl>
                                          <p:spTgt spid="23"/>
                                        </p:tgtEl>
                                        <p:attrNameLst>
                                          <p:attrName>style.visibility</p:attrName>
                                        </p:attrNameLst>
                                      </p:cBhvr>
                                      <p:to>
                                        <p:strVal val="visible"/>
                                      </p:to>
                                    </p:set>
                                  </p:childTnLst>
                                </p:cTn>
                              </p:par>
                            </p:childTnLst>
                          </p:cTn>
                        </p:par>
                        <p:par>
                          <p:cTn id="27" fill="hold">
                            <p:stCondLst>
                              <p:cond delay="2500"/>
                            </p:stCondLst>
                            <p:childTnLst>
                              <p:par>
                                <p:cTn id="28" presetID="1" presetClass="entr" presetSubtype="0" fill="hold" nodeType="afterEffect">
                                  <p:stCondLst>
                                    <p:cond delay="500"/>
                                  </p:stCondLst>
                                  <p:childTnLst>
                                    <p:set>
                                      <p:cBhvr>
                                        <p:cTn id="29" dur="1" fill="hold">
                                          <p:stCondLst>
                                            <p:cond delay="0"/>
                                          </p:stCondLst>
                                        </p:cTn>
                                        <p:tgtEl>
                                          <p:spTgt spid="24"/>
                                        </p:tgtEl>
                                        <p:attrNameLst>
                                          <p:attrName>style.visibility</p:attrName>
                                        </p:attrNameLst>
                                      </p:cBhvr>
                                      <p:to>
                                        <p:strVal val="visible"/>
                                      </p:to>
                                    </p:set>
                                  </p:childTnLst>
                                </p:cTn>
                              </p:par>
                            </p:childTnLst>
                          </p:cTn>
                        </p:par>
                        <p:par>
                          <p:cTn id="30" fill="hold">
                            <p:stCondLst>
                              <p:cond delay="3000"/>
                            </p:stCondLst>
                            <p:childTnLst>
                              <p:par>
                                <p:cTn id="31" presetID="1" presetClass="entr" presetSubtype="0" fill="hold" nodeType="afterEffect">
                                  <p:stCondLst>
                                    <p:cond delay="500"/>
                                  </p:stCondLst>
                                  <p:childTnLst>
                                    <p:set>
                                      <p:cBhvr>
                                        <p:cTn id="32" dur="1" fill="hold">
                                          <p:stCondLst>
                                            <p:cond delay="0"/>
                                          </p:stCondLst>
                                        </p:cTn>
                                        <p:tgtEl>
                                          <p:spTgt spid="25"/>
                                        </p:tgtEl>
                                        <p:attrNameLst>
                                          <p:attrName>style.visibility</p:attrName>
                                        </p:attrNameLst>
                                      </p:cBhvr>
                                      <p:to>
                                        <p:strVal val="visible"/>
                                      </p:to>
                                    </p:set>
                                  </p:childTnLst>
                                </p:cTn>
                              </p:par>
                            </p:childTnLst>
                          </p:cTn>
                        </p:par>
                        <p:par>
                          <p:cTn id="33" fill="hold">
                            <p:stCondLst>
                              <p:cond delay="3500"/>
                            </p:stCondLst>
                            <p:childTnLst>
                              <p:par>
                                <p:cTn id="34" presetID="1" presetClass="entr" presetSubtype="0" fill="hold" nodeType="afterEffect">
                                  <p:stCondLst>
                                    <p:cond delay="500"/>
                                  </p:stCondLst>
                                  <p:childTnLst>
                                    <p:set>
                                      <p:cBhvr>
                                        <p:cTn id="35" dur="1" fill="hold">
                                          <p:stCondLst>
                                            <p:cond delay="0"/>
                                          </p:stCondLst>
                                        </p:cTn>
                                        <p:tgtEl>
                                          <p:spTgt spid="26"/>
                                        </p:tgtEl>
                                        <p:attrNameLst>
                                          <p:attrName>style.visibility</p:attrName>
                                        </p:attrNameLst>
                                      </p:cBhvr>
                                      <p:to>
                                        <p:strVal val="visible"/>
                                      </p:to>
                                    </p:set>
                                  </p:childTnLst>
                                </p:cTn>
                              </p:par>
                            </p:childTnLst>
                          </p:cTn>
                        </p:par>
                        <p:par>
                          <p:cTn id="36" fill="hold">
                            <p:stCondLst>
                              <p:cond delay="4000"/>
                            </p:stCondLst>
                            <p:childTnLst>
                              <p:par>
                                <p:cTn id="37" presetID="1" presetClass="entr" presetSubtype="0" fill="hold" nodeType="afterEffect">
                                  <p:stCondLst>
                                    <p:cond delay="500"/>
                                  </p:stCondLst>
                                  <p:childTnLst>
                                    <p:set>
                                      <p:cBhvr>
                                        <p:cTn id="38" dur="1" fill="hold">
                                          <p:stCondLst>
                                            <p:cond delay="0"/>
                                          </p:stCondLst>
                                        </p:cTn>
                                        <p:tgtEl>
                                          <p:spTgt spid="27"/>
                                        </p:tgtEl>
                                        <p:attrNameLst>
                                          <p:attrName>style.visibility</p:attrName>
                                        </p:attrNameLst>
                                      </p:cBhvr>
                                      <p:to>
                                        <p:strVal val="visible"/>
                                      </p:to>
                                    </p:set>
                                  </p:childTnLst>
                                </p:cTn>
                              </p:par>
                            </p:childTnLst>
                          </p:cTn>
                        </p:par>
                        <p:par>
                          <p:cTn id="39" fill="hold">
                            <p:stCondLst>
                              <p:cond delay="4500"/>
                            </p:stCondLst>
                            <p:childTnLst>
                              <p:par>
                                <p:cTn id="40" presetID="1" presetClass="entr" presetSubtype="0" fill="hold" nodeType="afterEffect">
                                  <p:stCondLst>
                                    <p:cond delay="500"/>
                                  </p:stCondLst>
                                  <p:childTnLst>
                                    <p:set>
                                      <p:cBhvr>
                                        <p:cTn id="41" dur="1" fill="hold">
                                          <p:stCondLst>
                                            <p:cond delay="0"/>
                                          </p:stCondLst>
                                        </p:cTn>
                                        <p:tgtEl>
                                          <p:spTgt spid="28"/>
                                        </p:tgtEl>
                                        <p:attrNameLst>
                                          <p:attrName>style.visibility</p:attrName>
                                        </p:attrNameLst>
                                      </p:cBhvr>
                                      <p:to>
                                        <p:strVal val="visible"/>
                                      </p:to>
                                    </p:set>
                                  </p:childTnLst>
                                </p:cTn>
                              </p:par>
                            </p:childTnLst>
                          </p:cTn>
                        </p:par>
                        <p:par>
                          <p:cTn id="42" fill="hold">
                            <p:stCondLst>
                              <p:cond delay="5000"/>
                            </p:stCondLst>
                            <p:childTnLst>
                              <p:par>
                                <p:cTn id="43" presetID="1" presetClass="entr" presetSubtype="0" fill="hold" nodeType="afterEffect">
                                  <p:stCondLst>
                                    <p:cond delay="500"/>
                                  </p:stCondLst>
                                  <p:childTnLst>
                                    <p:set>
                                      <p:cBhvr>
                                        <p:cTn id="44" dur="1" fill="hold">
                                          <p:stCondLst>
                                            <p:cond delay="0"/>
                                          </p:stCondLst>
                                        </p:cTn>
                                        <p:tgtEl>
                                          <p:spTgt spid="29"/>
                                        </p:tgtEl>
                                        <p:attrNameLst>
                                          <p:attrName>style.visibility</p:attrName>
                                        </p:attrNameLst>
                                      </p:cBhvr>
                                      <p:to>
                                        <p:strVal val="visible"/>
                                      </p:to>
                                    </p:set>
                                  </p:childTnLst>
                                </p:cTn>
                              </p:par>
                            </p:childTnLst>
                          </p:cTn>
                        </p:par>
                        <p:par>
                          <p:cTn id="45" fill="hold">
                            <p:stCondLst>
                              <p:cond delay="5500"/>
                            </p:stCondLst>
                            <p:childTnLst>
                              <p:par>
                                <p:cTn id="46" presetID="1" presetClass="entr" presetSubtype="0" fill="hold" nodeType="afterEffect">
                                  <p:stCondLst>
                                    <p:cond delay="500"/>
                                  </p:stCondLst>
                                  <p:childTnLst>
                                    <p:set>
                                      <p:cBhvr>
                                        <p:cTn id="47" dur="1" fill="hold">
                                          <p:stCondLst>
                                            <p:cond delay="0"/>
                                          </p:stCondLst>
                                        </p:cTn>
                                        <p:tgtEl>
                                          <p:spTgt spid="30"/>
                                        </p:tgtEl>
                                        <p:attrNameLst>
                                          <p:attrName>style.visibility</p:attrName>
                                        </p:attrNameLst>
                                      </p:cBhvr>
                                      <p:to>
                                        <p:strVal val="visible"/>
                                      </p:to>
                                    </p:set>
                                  </p:childTnLst>
                                </p:cTn>
                              </p:par>
                            </p:childTnLst>
                          </p:cTn>
                        </p:par>
                        <p:par>
                          <p:cTn id="48" fill="hold">
                            <p:stCondLst>
                              <p:cond delay="6000"/>
                            </p:stCondLst>
                            <p:childTnLst>
                              <p:par>
                                <p:cTn id="49" presetID="1" presetClass="entr" presetSubtype="0" fill="hold" nodeType="afterEffect">
                                  <p:stCondLst>
                                    <p:cond delay="500"/>
                                  </p:stCondLst>
                                  <p:childTnLst>
                                    <p:set>
                                      <p:cBhvr>
                                        <p:cTn id="50" dur="1" fill="hold">
                                          <p:stCondLst>
                                            <p:cond delay="0"/>
                                          </p:stCondLst>
                                        </p:cTn>
                                        <p:tgtEl>
                                          <p:spTgt spid="31"/>
                                        </p:tgtEl>
                                        <p:attrNameLst>
                                          <p:attrName>style.visibility</p:attrName>
                                        </p:attrNameLst>
                                      </p:cBhvr>
                                      <p:to>
                                        <p:strVal val="visible"/>
                                      </p:to>
                                    </p:set>
                                  </p:childTnLst>
                                </p:cTn>
                              </p:par>
                            </p:childTnLst>
                          </p:cTn>
                        </p:par>
                        <p:par>
                          <p:cTn id="51" fill="hold">
                            <p:stCondLst>
                              <p:cond delay="6500"/>
                            </p:stCondLst>
                            <p:childTnLst>
                              <p:par>
                                <p:cTn id="52" presetID="1" presetClass="entr" presetSubtype="0" fill="hold" nodeType="afterEffect">
                                  <p:stCondLst>
                                    <p:cond delay="500"/>
                                  </p:stCondLst>
                                  <p:childTnLst>
                                    <p:set>
                                      <p:cBhvr>
                                        <p:cTn id="53" dur="1" fill="hold">
                                          <p:stCondLst>
                                            <p:cond delay="0"/>
                                          </p:stCondLst>
                                        </p:cTn>
                                        <p:tgtEl>
                                          <p:spTgt spid="32"/>
                                        </p:tgtEl>
                                        <p:attrNameLst>
                                          <p:attrName>style.visibility</p:attrName>
                                        </p:attrNameLst>
                                      </p:cBhvr>
                                      <p:to>
                                        <p:strVal val="visible"/>
                                      </p:to>
                                    </p:set>
                                  </p:childTnLst>
                                </p:cTn>
                              </p:par>
                            </p:childTnLst>
                          </p:cTn>
                        </p:par>
                        <p:par>
                          <p:cTn id="54" fill="hold">
                            <p:stCondLst>
                              <p:cond delay="7000"/>
                            </p:stCondLst>
                            <p:childTnLst>
                              <p:par>
                                <p:cTn id="55" presetID="1" presetClass="entr" presetSubtype="0" fill="hold" nodeType="afterEffect">
                                  <p:stCondLst>
                                    <p:cond delay="500"/>
                                  </p:stCondLst>
                                  <p:childTnLst>
                                    <p:set>
                                      <p:cBhvr>
                                        <p:cTn id="56" dur="1" fill="hold">
                                          <p:stCondLst>
                                            <p:cond delay="0"/>
                                          </p:stCondLst>
                                        </p:cTn>
                                        <p:tgtEl>
                                          <p:spTgt spid="33"/>
                                        </p:tgtEl>
                                        <p:attrNameLst>
                                          <p:attrName>style.visibility</p:attrName>
                                        </p:attrNameLst>
                                      </p:cBhvr>
                                      <p:to>
                                        <p:strVal val="visible"/>
                                      </p:to>
                                    </p:set>
                                  </p:childTnLst>
                                </p:cTn>
                              </p:par>
                            </p:childTnLst>
                          </p:cTn>
                        </p:par>
                        <p:par>
                          <p:cTn id="57" fill="hold">
                            <p:stCondLst>
                              <p:cond delay="7500"/>
                            </p:stCondLst>
                            <p:childTnLst>
                              <p:par>
                                <p:cTn id="58" presetID="1" presetClass="entr" presetSubtype="0" fill="hold" nodeType="afterEffect">
                                  <p:stCondLst>
                                    <p:cond delay="500"/>
                                  </p:stCondLst>
                                  <p:childTnLst>
                                    <p:set>
                                      <p:cBhvr>
                                        <p:cTn id="59" dur="1" fill="hold">
                                          <p:stCondLst>
                                            <p:cond delay="0"/>
                                          </p:stCondLst>
                                        </p:cTn>
                                        <p:tgtEl>
                                          <p:spTgt spid="34"/>
                                        </p:tgtEl>
                                        <p:attrNameLst>
                                          <p:attrName>style.visibility</p:attrName>
                                        </p:attrNameLst>
                                      </p:cBhvr>
                                      <p:to>
                                        <p:strVal val="visible"/>
                                      </p:to>
                                    </p:set>
                                  </p:childTnLst>
                                </p:cTn>
                              </p:par>
                            </p:childTnLst>
                          </p:cTn>
                        </p:par>
                        <p:par>
                          <p:cTn id="60" fill="hold">
                            <p:stCondLst>
                              <p:cond delay="8000"/>
                            </p:stCondLst>
                            <p:childTnLst>
                              <p:par>
                                <p:cTn id="61" presetID="1" presetClass="entr" presetSubtype="0" fill="hold" nodeType="afterEffect">
                                  <p:stCondLst>
                                    <p:cond delay="500"/>
                                  </p:stCondLst>
                                  <p:childTnLst>
                                    <p:set>
                                      <p:cBhvr>
                                        <p:cTn id="62" dur="1" fill="hold">
                                          <p:stCondLst>
                                            <p:cond delay="0"/>
                                          </p:stCondLst>
                                        </p:cTn>
                                        <p:tgtEl>
                                          <p:spTgt spid="35"/>
                                        </p:tgtEl>
                                        <p:attrNameLst>
                                          <p:attrName>style.visibility</p:attrName>
                                        </p:attrNameLst>
                                      </p:cBhvr>
                                      <p:to>
                                        <p:strVal val="visible"/>
                                      </p:to>
                                    </p:set>
                                  </p:childTnLst>
                                </p:cTn>
                              </p:par>
                            </p:childTnLst>
                          </p:cTn>
                        </p:par>
                        <p:par>
                          <p:cTn id="63" fill="hold">
                            <p:stCondLst>
                              <p:cond delay="8500"/>
                            </p:stCondLst>
                            <p:childTnLst>
                              <p:par>
                                <p:cTn id="64" presetID="1" presetClass="entr" presetSubtype="0" fill="hold" nodeType="afterEffect">
                                  <p:stCondLst>
                                    <p:cond delay="500"/>
                                  </p:stCondLst>
                                  <p:childTnLst>
                                    <p:set>
                                      <p:cBhvr>
                                        <p:cTn id="65" dur="1" fill="hold">
                                          <p:stCondLst>
                                            <p:cond delay="0"/>
                                          </p:stCondLst>
                                        </p:cTn>
                                        <p:tgtEl>
                                          <p:spTgt spid="36"/>
                                        </p:tgtEl>
                                        <p:attrNameLst>
                                          <p:attrName>style.visibility</p:attrName>
                                        </p:attrNameLst>
                                      </p:cBhvr>
                                      <p:to>
                                        <p:strVal val="visible"/>
                                      </p:to>
                                    </p:set>
                                  </p:childTnLst>
                                </p:cTn>
                              </p:par>
                            </p:childTnLst>
                          </p:cTn>
                        </p:par>
                        <p:par>
                          <p:cTn id="66" fill="hold">
                            <p:stCondLst>
                              <p:cond delay="9000"/>
                            </p:stCondLst>
                            <p:childTnLst>
                              <p:par>
                                <p:cTn id="67" presetID="1" presetClass="entr" presetSubtype="0" fill="hold" nodeType="afterEffect">
                                  <p:stCondLst>
                                    <p:cond delay="500"/>
                                  </p:stCondLst>
                                  <p:childTnLst>
                                    <p:set>
                                      <p:cBhvr>
                                        <p:cTn id="68" dur="1" fill="hold">
                                          <p:stCondLst>
                                            <p:cond delay="0"/>
                                          </p:stCondLst>
                                        </p:cTn>
                                        <p:tgtEl>
                                          <p:spTgt spid="37"/>
                                        </p:tgtEl>
                                        <p:attrNameLst>
                                          <p:attrName>style.visibility</p:attrName>
                                        </p:attrNameLst>
                                      </p:cBhvr>
                                      <p:to>
                                        <p:strVal val="visible"/>
                                      </p:to>
                                    </p:set>
                                  </p:childTnLst>
                                </p:cTn>
                              </p:par>
                            </p:childTnLst>
                          </p:cTn>
                        </p:par>
                        <p:par>
                          <p:cTn id="69" fill="hold">
                            <p:stCondLst>
                              <p:cond delay="9500"/>
                            </p:stCondLst>
                            <p:childTnLst>
                              <p:par>
                                <p:cTn id="70" presetID="1" presetClass="entr" presetSubtype="0" fill="hold" nodeType="afterEffect">
                                  <p:stCondLst>
                                    <p:cond delay="500"/>
                                  </p:stCondLst>
                                  <p:childTnLst>
                                    <p:set>
                                      <p:cBhvr>
                                        <p:cTn id="71" dur="1" fill="hold">
                                          <p:stCondLst>
                                            <p:cond delay="0"/>
                                          </p:stCondLst>
                                        </p:cTn>
                                        <p:tgtEl>
                                          <p:spTgt spid="38"/>
                                        </p:tgtEl>
                                        <p:attrNameLst>
                                          <p:attrName>style.visibility</p:attrName>
                                        </p:attrNameLst>
                                      </p:cBhvr>
                                      <p:to>
                                        <p:strVal val="visible"/>
                                      </p:to>
                                    </p:set>
                                  </p:childTnLst>
                                </p:cTn>
                              </p:par>
                            </p:childTnLst>
                          </p:cTn>
                        </p:par>
                        <p:par>
                          <p:cTn id="72" fill="hold">
                            <p:stCondLst>
                              <p:cond delay="10000"/>
                            </p:stCondLst>
                            <p:childTnLst>
                              <p:par>
                                <p:cTn id="73" presetID="1" presetClass="entr" presetSubtype="0" fill="hold" nodeType="afterEffect">
                                  <p:stCondLst>
                                    <p:cond delay="500"/>
                                  </p:stCondLst>
                                  <p:childTnLst>
                                    <p:set>
                                      <p:cBhvr>
                                        <p:cTn id="74" dur="1" fill="hold">
                                          <p:stCondLst>
                                            <p:cond delay="0"/>
                                          </p:stCondLst>
                                        </p:cTn>
                                        <p:tgtEl>
                                          <p:spTgt spid="39"/>
                                        </p:tgtEl>
                                        <p:attrNameLst>
                                          <p:attrName>style.visibility</p:attrName>
                                        </p:attrNameLst>
                                      </p:cBhvr>
                                      <p:to>
                                        <p:strVal val="visible"/>
                                      </p:to>
                                    </p:set>
                                  </p:childTnLst>
                                </p:cTn>
                              </p:par>
                            </p:childTnLst>
                          </p:cTn>
                        </p:par>
                        <p:par>
                          <p:cTn id="75" fill="hold">
                            <p:stCondLst>
                              <p:cond delay="10500"/>
                            </p:stCondLst>
                            <p:childTnLst>
                              <p:par>
                                <p:cTn id="76" presetID="1" presetClass="entr" presetSubtype="0" fill="hold" nodeType="afterEffect">
                                  <p:stCondLst>
                                    <p:cond delay="500"/>
                                  </p:stCondLst>
                                  <p:childTnLst>
                                    <p:set>
                                      <p:cBhvr>
                                        <p:cTn id="77" dur="1" fill="hold">
                                          <p:stCondLst>
                                            <p:cond delay="0"/>
                                          </p:stCondLst>
                                        </p:cTn>
                                        <p:tgtEl>
                                          <p:spTgt spid="40"/>
                                        </p:tgtEl>
                                        <p:attrNameLst>
                                          <p:attrName>style.visibility</p:attrName>
                                        </p:attrNameLst>
                                      </p:cBhvr>
                                      <p:to>
                                        <p:strVal val="visible"/>
                                      </p:to>
                                    </p:set>
                                  </p:childTnLst>
                                </p:cTn>
                              </p:par>
                            </p:childTnLst>
                          </p:cTn>
                        </p:par>
                        <p:par>
                          <p:cTn id="78" fill="hold">
                            <p:stCondLst>
                              <p:cond delay="11000"/>
                            </p:stCondLst>
                            <p:childTnLst>
                              <p:par>
                                <p:cTn id="79" presetID="1" presetClass="entr" presetSubtype="0" fill="hold" nodeType="afterEffect">
                                  <p:stCondLst>
                                    <p:cond delay="500"/>
                                  </p:stCondLst>
                                  <p:childTnLst>
                                    <p:set>
                                      <p:cBhvr>
                                        <p:cTn id="80" dur="1" fill="hold">
                                          <p:stCondLst>
                                            <p:cond delay="0"/>
                                          </p:stCondLst>
                                        </p:cTn>
                                        <p:tgtEl>
                                          <p:spTgt spid="41"/>
                                        </p:tgtEl>
                                        <p:attrNameLst>
                                          <p:attrName>style.visibility</p:attrName>
                                        </p:attrNameLst>
                                      </p:cBhvr>
                                      <p:to>
                                        <p:strVal val="visible"/>
                                      </p:to>
                                    </p:set>
                                  </p:childTnLst>
                                </p:cTn>
                              </p:par>
                            </p:childTnLst>
                          </p:cTn>
                        </p:par>
                        <p:par>
                          <p:cTn id="81" fill="hold">
                            <p:stCondLst>
                              <p:cond delay="11500"/>
                            </p:stCondLst>
                            <p:childTnLst>
                              <p:par>
                                <p:cTn id="82" presetID="1" presetClass="entr" presetSubtype="0" fill="hold" nodeType="afterEffect">
                                  <p:stCondLst>
                                    <p:cond delay="500"/>
                                  </p:stCondLst>
                                  <p:childTnLst>
                                    <p:set>
                                      <p:cBhvr>
                                        <p:cTn id="83" dur="1" fill="hold">
                                          <p:stCondLst>
                                            <p:cond delay="0"/>
                                          </p:stCondLst>
                                        </p:cTn>
                                        <p:tgtEl>
                                          <p:spTgt spid="42"/>
                                        </p:tgtEl>
                                        <p:attrNameLst>
                                          <p:attrName>style.visibility</p:attrName>
                                        </p:attrNameLst>
                                      </p:cBhvr>
                                      <p:to>
                                        <p:strVal val="visible"/>
                                      </p:to>
                                    </p:set>
                                  </p:childTnLst>
                                </p:cTn>
                              </p:par>
                            </p:childTnLst>
                          </p:cTn>
                        </p:par>
                        <p:par>
                          <p:cTn id="84" fill="hold">
                            <p:stCondLst>
                              <p:cond delay="12000"/>
                            </p:stCondLst>
                            <p:childTnLst>
                              <p:par>
                                <p:cTn id="85" presetID="1" presetClass="entr" presetSubtype="0" fill="hold" nodeType="afterEffect">
                                  <p:stCondLst>
                                    <p:cond delay="500"/>
                                  </p:stCondLst>
                                  <p:childTnLst>
                                    <p:set>
                                      <p:cBhvr>
                                        <p:cTn id="86" dur="1" fill="hold">
                                          <p:stCondLst>
                                            <p:cond delay="0"/>
                                          </p:stCondLst>
                                        </p:cTn>
                                        <p:tgtEl>
                                          <p:spTgt spid="43"/>
                                        </p:tgtEl>
                                        <p:attrNameLst>
                                          <p:attrName>style.visibility</p:attrName>
                                        </p:attrNameLst>
                                      </p:cBhvr>
                                      <p:to>
                                        <p:strVal val="visible"/>
                                      </p:to>
                                    </p:set>
                                  </p:childTnLst>
                                </p:cTn>
                              </p:par>
                            </p:childTnLst>
                          </p:cTn>
                        </p:par>
                        <p:par>
                          <p:cTn id="87" fill="hold">
                            <p:stCondLst>
                              <p:cond delay="12500"/>
                            </p:stCondLst>
                            <p:childTnLst>
                              <p:par>
                                <p:cTn id="88" presetID="1" presetClass="entr" presetSubtype="0" fill="hold" nodeType="afterEffect">
                                  <p:stCondLst>
                                    <p:cond delay="500"/>
                                  </p:stCondLst>
                                  <p:childTnLst>
                                    <p:set>
                                      <p:cBhvr>
                                        <p:cTn id="89" dur="1" fill="hold">
                                          <p:stCondLst>
                                            <p:cond delay="0"/>
                                          </p:stCondLst>
                                        </p:cTn>
                                        <p:tgtEl>
                                          <p:spTgt spid="44"/>
                                        </p:tgtEl>
                                        <p:attrNameLst>
                                          <p:attrName>style.visibility</p:attrName>
                                        </p:attrNameLst>
                                      </p:cBhvr>
                                      <p:to>
                                        <p:strVal val="visible"/>
                                      </p:to>
                                    </p:set>
                                  </p:childTnLst>
                                </p:cTn>
                              </p:par>
                            </p:childTnLst>
                          </p:cTn>
                        </p:par>
                        <p:par>
                          <p:cTn id="90" fill="hold">
                            <p:stCondLst>
                              <p:cond delay="13000"/>
                            </p:stCondLst>
                            <p:childTnLst>
                              <p:par>
                                <p:cTn id="91" presetID="1" presetClass="entr" presetSubtype="0" fill="hold" nodeType="afterEffect">
                                  <p:stCondLst>
                                    <p:cond delay="500"/>
                                  </p:stCondLst>
                                  <p:childTnLst>
                                    <p:set>
                                      <p:cBhvr>
                                        <p:cTn id="92" dur="1" fill="hold">
                                          <p:stCondLst>
                                            <p:cond delay="0"/>
                                          </p:stCondLst>
                                        </p:cTn>
                                        <p:tgtEl>
                                          <p:spTgt spid="45"/>
                                        </p:tgtEl>
                                        <p:attrNameLst>
                                          <p:attrName>style.visibility</p:attrName>
                                        </p:attrNameLst>
                                      </p:cBhvr>
                                      <p:to>
                                        <p:strVal val="visible"/>
                                      </p:to>
                                    </p:set>
                                  </p:childTnLst>
                                </p:cTn>
                              </p:par>
                            </p:childTnLst>
                          </p:cTn>
                        </p:par>
                        <p:par>
                          <p:cTn id="93" fill="hold">
                            <p:stCondLst>
                              <p:cond delay="13500"/>
                            </p:stCondLst>
                            <p:childTnLst>
                              <p:par>
                                <p:cTn id="94" presetID="1" presetClass="entr" presetSubtype="0" fill="hold" nodeType="afterEffect">
                                  <p:stCondLst>
                                    <p:cond delay="500"/>
                                  </p:stCondLst>
                                  <p:childTnLst>
                                    <p:set>
                                      <p:cBhvr>
                                        <p:cTn id="95" dur="1" fill="hold">
                                          <p:stCondLst>
                                            <p:cond delay="0"/>
                                          </p:stCondLst>
                                        </p:cTn>
                                        <p:tgtEl>
                                          <p:spTgt spid="46"/>
                                        </p:tgtEl>
                                        <p:attrNameLst>
                                          <p:attrName>style.visibility</p:attrName>
                                        </p:attrNameLst>
                                      </p:cBhvr>
                                      <p:to>
                                        <p:strVal val="visible"/>
                                      </p:to>
                                    </p:set>
                                  </p:childTnLst>
                                </p:cTn>
                              </p:par>
                            </p:childTnLst>
                          </p:cTn>
                        </p:par>
                        <p:par>
                          <p:cTn id="96" fill="hold">
                            <p:stCondLst>
                              <p:cond delay="14000"/>
                            </p:stCondLst>
                            <p:childTnLst>
                              <p:par>
                                <p:cTn id="97" presetID="1" presetClass="entr" presetSubtype="0" fill="hold" nodeType="afterEffect">
                                  <p:stCondLst>
                                    <p:cond delay="500"/>
                                  </p:stCondLst>
                                  <p:childTnLst>
                                    <p:set>
                                      <p:cBhvr>
                                        <p:cTn id="98" dur="1" fill="hold">
                                          <p:stCondLst>
                                            <p:cond delay="0"/>
                                          </p:stCondLst>
                                        </p:cTn>
                                        <p:tgtEl>
                                          <p:spTgt spid="47"/>
                                        </p:tgtEl>
                                        <p:attrNameLst>
                                          <p:attrName>style.visibility</p:attrName>
                                        </p:attrNameLst>
                                      </p:cBhvr>
                                      <p:to>
                                        <p:strVal val="visible"/>
                                      </p:to>
                                    </p:set>
                                  </p:childTnLst>
                                </p:cTn>
                              </p:par>
                            </p:childTnLst>
                          </p:cTn>
                        </p:par>
                        <p:par>
                          <p:cTn id="99" fill="hold">
                            <p:stCondLst>
                              <p:cond delay="14500"/>
                            </p:stCondLst>
                            <p:childTnLst>
                              <p:par>
                                <p:cTn id="100" presetID="1" presetClass="entr" presetSubtype="0" fill="hold" nodeType="afterEffect">
                                  <p:stCondLst>
                                    <p:cond delay="500"/>
                                  </p:stCondLst>
                                  <p:childTnLst>
                                    <p:set>
                                      <p:cBhvr>
                                        <p:cTn id="101" dur="1" fill="hold">
                                          <p:stCondLst>
                                            <p:cond delay="0"/>
                                          </p:stCondLst>
                                        </p:cTn>
                                        <p:tgtEl>
                                          <p:spTgt spid="48"/>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nodeType="clickEffect">
                                  <p:stCondLst>
                                    <p:cond delay="0"/>
                                  </p:stCondLst>
                                  <p:childTnLst>
                                    <p:set>
                                      <p:cBhvr>
                                        <p:cTn id="105"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nodeType="clickEffect">
                                  <p:stCondLst>
                                    <p:cond delay="0"/>
                                  </p:stCondLst>
                                  <p:childTnLst>
                                    <p:set>
                                      <p:cBhvr>
                                        <p:cTn id="109"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nodeType="clickEffect">
                                  <p:stCondLst>
                                    <p:cond delay="0"/>
                                  </p:stCondLst>
                                  <p:childTnLst>
                                    <p:set>
                                      <p:cBhvr>
                                        <p:cTn id="113"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90000"/>
            <a:alpha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AF8E4-60A6-1F48-8AFE-DEDEB569AF15}"/>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Research hypothesis</a:t>
            </a:r>
          </a:p>
        </p:txBody>
      </p:sp>
      <p:sp>
        <p:nvSpPr>
          <p:cNvPr id="3" name="Content Placeholder 2">
            <a:extLst>
              <a:ext uri="{FF2B5EF4-FFF2-40B4-BE49-F238E27FC236}">
                <a16:creationId xmlns:a16="http://schemas.microsoft.com/office/drawing/2014/main" id="{C23C79CB-544A-EF46-BFE2-AD85C774FC46}"/>
              </a:ext>
            </a:extLst>
          </p:cNvPr>
          <p:cNvSpPr>
            <a:spLocks noGrp="1"/>
          </p:cNvSpPr>
          <p:nvPr>
            <p:ph idx="1"/>
          </p:nvPr>
        </p:nvSpPr>
        <p:spPr>
          <a:xfrm>
            <a:off x="509016" y="1847850"/>
            <a:ext cx="10515600" cy="4351338"/>
          </a:xfrm>
        </p:spPr>
        <p:txBody>
          <a:bodyPr>
            <a:noAutofit/>
          </a:bodyPr>
          <a:lstStyle/>
          <a:p>
            <a:pPr marL="0" indent="0" algn="just">
              <a:buNone/>
            </a:pPr>
            <a:r>
              <a:rPr lang="en-US" sz="3000" dirty="0">
                <a:latin typeface="DaunPenh" pitchFamily="2" charset="0"/>
                <a:cs typeface="DaunPenh" pitchFamily="2" charset="0"/>
              </a:rPr>
              <a:t>An optimal deployment of a WDESN is required for the purpose of:</a:t>
            </a:r>
          </a:p>
          <a:p>
            <a:pPr algn="just"/>
            <a:r>
              <a:rPr lang="en-US" sz="3000" dirty="0">
                <a:latin typeface="DaunPenh" pitchFamily="2" charset="0"/>
                <a:cs typeface="DaunPenh" pitchFamily="2" charset="0"/>
              </a:rPr>
              <a:t>obtaining early warnings when an increase in industrial gas emission occurs</a:t>
            </a:r>
          </a:p>
          <a:p>
            <a:pPr algn="just"/>
            <a:r>
              <a:rPr lang="en-US" sz="3000" dirty="0">
                <a:latin typeface="DaunPenh" pitchFamily="2" charset="0"/>
                <a:cs typeface="DaunPenh" pitchFamily="2" charset="0"/>
              </a:rPr>
              <a:t>generating pollution dense maps</a:t>
            </a:r>
          </a:p>
        </p:txBody>
      </p:sp>
      <p:sp>
        <p:nvSpPr>
          <p:cNvPr id="8" name="Slide Number Placeholder 7">
            <a:extLst>
              <a:ext uri="{FF2B5EF4-FFF2-40B4-BE49-F238E27FC236}">
                <a16:creationId xmlns:a16="http://schemas.microsoft.com/office/drawing/2014/main" id="{3A9EE445-6021-6B4D-95C6-A84DE596E36B}"/>
              </a:ext>
            </a:extLst>
          </p:cNvPr>
          <p:cNvSpPr>
            <a:spLocks noGrp="1"/>
          </p:cNvSpPr>
          <p:nvPr>
            <p:ph type="sldNum" sz="quarter" idx="12"/>
          </p:nvPr>
        </p:nvSpPr>
        <p:spPr/>
        <p:txBody>
          <a:bodyPr/>
          <a:lstStyle/>
          <a:p>
            <a:fld id="{CBA4AC6D-9836-9F4A-961A-ECAC0CEAF37F}" type="slidenum">
              <a:rPr lang="en-US" smtClean="0"/>
              <a:t>6</a:t>
            </a:fld>
            <a:endParaRPr lang="en-US"/>
          </a:p>
        </p:txBody>
      </p:sp>
      <p:pic>
        <p:nvPicPr>
          <p:cNvPr id="6" name="Picture 5">
            <a:extLst>
              <a:ext uri="{FF2B5EF4-FFF2-40B4-BE49-F238E27FC236}">
                <a16:creationId xmlns:a16="http://schemas.microsoft.com/office/drawing/2014/main" id="{3CE85115-9C68-7F4C-A4B8-B4C060CD41F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647012" y="17653"/>
            <a:ext cx="3609473" cy="3090611"/>
          </a:xfrm>
          <a:prstGeom prst="rect">
            <a:avLst/>
          </a:prstGeom>
        </p:spPr>
      </p:pic>
      <p:pic>
        <p:nvPicPr>
          <p:cNvPr id="9" name="Picture 8">
            <a:extLst>
              <a:ext uri="{FF2B5EF4-FFF2-40B4-BE49-F238E27FC236}">
                <a16:creationId xmlns:a16="http://schemas.microsoft.com/office/drawing/2014/main" id="{F1E68EAD-8D4A-FB42-B9B5-F81D2AE893B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265453" y="105423"/>
            <a:ext cx="4372589" cy="3090611"/>
          </a:xfrm>
          <a:prstGeom prst="rect">
            <a:avLst/>
          </a:prstGeom>
        </p:spPr>
      </p:pic>
      <p:sp>
        <p:nvSpPr>
          <p:cNvPr id="10" name="Rectangle 9">
            <a:extLst>
              <a:ext uri="{FF2B5EF4-FFF2-40B4-BE49-F238E27FC236}">
                <a16:creationId xmlns:a16="http://schemas.microsoft.com/office/drawing/2014/main" id="{946695B8-8A68-F64B-BFB2-056F0910D9BB}"/>
              </a:ext>
            </a:extLst>
          </p:cNvPr>
          <p:cNvSpPr/>
          <p:nvPr/>
        </p:nvSpPr>
        <p:spPr>
          <a:xfrm>
            <a:off x="1167384" y="4112340"/>
            <a:ext cx="10006584" cy="1477328"/>
          </a:xfrm>
          <a:prstGeom prst="rect">
            <a:avLst/>
          </a:prstGeom>
        </p:spPr>
        <p:txBody>
          <a:bodyPr wrap="square">
            <a:spAutoFit/>
          </a:bodyPr>
          <a:lstStyle/>
          <a:p>
            <a:pPr algn="just"/>
            <a:r>
              <a:rPr lang="en-US" sz="3000" dirty="0">
                <a:latin typeface="DaunPenh" pitchFamily="2" charset="0"/>
                <a:cs typeface="DaunPenh" pitchFamily="2" charset="0"/>
              </a:rPr>
              <a:t>A set of optimal deployment solutions can be retrieved using multi-objective optimization techniques that </a:t>
            </a:r>
            <a:r>
              <a:rPr lang="en-US" sz="3000" b="1" dirty="0">
                <a:latin typeface="DaunPenh" pitchFamily="2" charset="0"/>
                <a:cs typeface="DaunPenh" pitchFamily="2" charset="0"/>
              </a:rPr>
              <a:t>balance </a:t>
            </a:r>
            <a:r>
              <a:rPr lang="en-US" sz="3000" dirty="0">
                <a:latin typeface="DaunPenh" pitchFamily="2" charset="0"/>
                <a:cs typeface="DaunPenh" pitchFamily="2" charset="0"/>
              </a:rPr>
              <a:t>between</a:t>
            </a:r>
            <a:r>
              <a:rPr lang="en-US" sz="3000" b="1" dirty="0">
                <a:latin typeface="DaunPenh" pitchFamily="2" charset="0"/>
                <a:cs typeface="DaunPenh" pitchFamily="2" charset="0"/>
              </a:rPr>
              <a:t> detection capabilities of the network</a:t>
            </a:r>
            <a:r>
              <a:rPr lang="en-US" sz="3000" dirty="0">
                <a:latin typeface="DaunPenh" pitchFamily="2" charset="0"/>
                <a:cs typeface="DaunPenh" pitchFamily="2" charset="0"/>
              </a:rPr>
              <a:t> and </a:t>
            </a:r>
            <a:r>
              <a:rPr lang="en-US" sz="3000" b="1" dirty="0">
                <a:latin typeface="DaunPenh" pitchFamily="2" charset="0"/>
                <a:cs typeface="DaunPenh" pitchFamily="2" charset="0"/>
              </a:rPr>
              <a:t>operational requirements</a:t>
            </a:r>
            <a:r>
              <a:rPr lang="en-US" sz="3000" dirty="0">
                <a:latin typeface="DaunPenh" pitchFamily="2" charset="0"/>
                <a:cs typeface="DaunPenh" pitchFamily="2" charset="0"/>
              </a:rPr>
              <a:t>. </a:t>
            </a:r>
          </a:p>
        </p:txBody>
      </p:sp>
    </p:spTree>
    <p:extLst>
      <p:ext uri="{BB962C8B-B14F-4D97-AF65-F5344CB8AC3E}">
        <p14:creationId xmlns:p14="http://schemas.microsoft.com/office/powerpoint/2010/main" val="404796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type="lt">
                                    <p:tmAbs val="0"/>
                                  </p:iterate>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5DF187D-1452-284D-841D-961381A2B769}"/>
              </a:ext>
            </a:extLst>
          </p:cNvPr>
          <p:cNvSpPr>
            <a:spLocks noGrp="1"/>
          </p:cNvSpPr>
          <p:nvPr>
            <p:ph type="sldNum" sz="quarter" idx="12"/>
          </p:nvPr>
        </p:nvSpPr>
        <p:spPr>
          <a:xfrm>
            <a:off x="10341428" y="6356350"/>
            <a:ext cx="1012371" cy="365125"/>
          </a:xfrm>
          <a:prstGeom prst="ellipse">
            <a:avLst/>
          </a:prstGeom>
        </p:spPr>
        <p:txBody>
          <a:bodyPr>
            <a:normAutofit/>
          </a:bodyPr>
          <a:lstStyle/>
          <a:p>
            <a:pPr>
              <a:lnSpc>
                <a:spcPct val="90000"/>
              </a:lnSpc>
              <a:spcAft>
                <a:spcPts val="600"/>
              </a:spcAft>
            </a:pPr>
            <a:fld id="{CBA4AC6D-9836-9F4A-961A-ECAC0CEAF37F}" type="slidenum">
              <a:rPr lang="en-US">
                <a:solidFill>
                  <a:srgbClr val="FFFFFF"/>
                </a:solidFill>
              </a:rPr>
              <a:pPr>
                <a:lnSpc>
                  <a:spcPct val="90000"/>
                </a:lnSpc>
                <a:spcAft>
                  <a:spcPts val="600"/>
                </a:spcAft>
              </a:pPr>
              <a:t>7</a:t>
            </a:fld>
            <a:endParaRPr lang="en-US">
              <a:solidFill>
                <a:srgbClr val="FFFFFF"/>
              </a:solidFill>
            </a:endParaRPr>
          </a:p>
        </p:txBody>
      </p:sp>
      <p:graphicFrame>
        <p:nvGraphicFramePr>
          <p:cNvPr id="5" name="Table 4">
            <a:extLst>
              <a:ext uri="{FF2B5EF4-FFF2-40B4-BE49-F238E27FC236}">
                <a16:creationId xmlns:a16="http://schemas.microsoft.com/office/drawing/2014/main" id="{5F95F11D-0220-894F-9844-D3BFC94CE9D8}"/>
              </a:ext>
            </a:extLst>
          </p:cNvPr>
          <p:cNvGraphicFramePr>
            <a:graphicFrameLocks noGrp="1"/>
          </p:cNvGraphicFramePr>
          <p:nvPr>
            <p:extLst>
              <p:ext uri="{D42A27DB-BD31-4B8C-83A1-F6EECF244321}">
                <p14:modId xmlns:p14="http://schemas.microsoft.com/office/powerpoint/2010/main" val="3691931203"/>
              </p:ext>
            </p:extLst>
          </p:nvPr>
        </p:nvGraphicFramePr>
        <p:xfrm>
          <a:off x="520700" y="1262718"/>
          <a:ext cx="11150600" cy="5222994"/>
        </p:xfrm>
        <a:graphic>
          <a:graphicData uri="http://schemas.openxmlformats.org/drawingml/2006/table">
            <a:tbl>
              <a:tblPr firstRow="1" bandRow="1">
                <a:tableStyleId>{5C22544A-7EE6-4342-B048-85BDC9FD1C3A}</a:tableStyleId>
              </a:tblPr>
              <a:tblGrid>
                <a:gridCol w="5175600">
                  <a:extLst>
                    <a:ext uri="{9D8B030D-6E8A-4147-A177-3AD203B41FA5}">
                      <a16:colId xmlns:a16="http://schemas.microsoft.com/office/drawing/2014/main" val="194615344"/>
                    </a:ext>
                  </a:extLst>
                </a:gridCol>
                <a:gridCol w="5975000">
                  <a:extLst>
                    <a:ext uri="{9D8B030D-6E8A-4147-A177-3AD203B41FA5}">
                      <a16:colId xmlns:a16="http://schemas.microsoft.com/office/drawing/2014/main" val="4169468520"/>
                    </a:ext>
                  </a:extLst>
                </a:gridCol>
              </a:tblGrid>
              <a:tr h="833874">
                <a:tc>
                  <a:txBody>
                    <a:bodyPr/>
                    <a:lstStyle/>
                    <a:p>
                      <a:pPr marL="0" indent="0" algn="ctr">
                        <a:lnSpc>
                          <a:spcPct val="100000"/>
                        </a:lnSpc>
                        <a:buNone/>
                      </a:pPr>
                      <a:r>
                        <a:rPr lang="en-US" sz="4000" b="1" dirty="0">
                          <a:latin typeface="DaunPenh" pitchFamily="2" charset="0"/>
                          <a:cs typeface="DaunPenh" pitchFamily="2" charset="0"/>
                        </a:rPr>
                        <a:t>General</a:t>
                      </a:r>
                    </a:p>
                  </a:txBody>
                  <a:tcPr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b="1" dirty="0">
                          <a:latin typeface="DaunPenh" pitchFamily="2" charset="0"/>
                          <a:cs typeface="DaunPenh" pitchFamily="2" charset="0"/>
                        </a:rPr>
                        <a:t>Specific</a:t>
                      </a:r>
                    </a:p>
                  </a:txBody>
                  <a:tcPr anchor="b"/>
                </a:tc>
                <a:extLst>
                  <a:ext uri="{0D108BD9-81ED-4DB2-BD59-A6C34878D82A}">
                    <a16:rowId xmlns:a16="http://schemas.microsoft.com/office/drawing/2014/main" val="743368142"/>
                  </a:ext>
                </a:extLst>
              </a:tr>
              <a:tr h="948880">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000" kern="1200" dirty="0">
                          <a:solidFill>
                            <a:schemeClr val="tx1"/>
                          </a:solidFill>
                          <a:latin typeface="DaunPenh" pitchFamily="2" charset="0"/>
                          <a:ea typeface="+mn-ea"/>
                          <a:cs typeface="DaunPenh" pitchFamily="2" charset="0"/>
                        </a:rPr>
                        <a:t>To design and develop a decision-making tool for an optimal deployment in time and in space of heterogenous sensor array, that will allow decision-makers to discover tradeoffs between performance criteria and to consider alternative modes of action that may not have been apparent prior to the analysis.</a:t>
                      </a:r>
                    </a:p>
                  </a:txBody>
                  <a:tcPr marL="83127" marR="83127"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3000" kern="1200" dirty="0">
                          <a:solidFill>
                            <a:schemeClr val="tx1"/>
                          </a:solidFill>
                          <a:latin typeface="DaunPenh" pitchFamily="2" charset="0"/>
                          <a:ea typeface="+mn-ea"/>
                          <a:cs typeface="DaunPenh" pitchFamily="2" charset="0"/>
                        </a:rPr>
                        <a:t>Design an optimization model, comprised of the following modules: </a:t>
                      </a:r>
                    </a:p>
                  </a:txBody>
                  <a:tcPr anchor="ctr"/>
                </a:tc>
                <a:extLst>
                  <a:ext uri="{0D108BD9-81ED-4DB2-BD59-A6C34878D82A}">
                    <a16:rowId xmlns:a16="http://schemas.microsoft.com/office/drawing/2014/main" val="1051585974"/>
                  </a:ext>
                </a:extLst>
              </a:tr>
              <a:tr h="1380189">
                <a:tc vMerge="1">
                  <a:txBody>
                    <a:bodyPr/>
                    <a:lstStyle/>
                    <a:p>
                      <a:endParaRPr lang="en-US" dirty="0"/>
                    </a:p>
                  </a:txBody>
                  <a:tcPr/>
                </a:tc>
                <a:tc>
                  <a:txBody>
                    <a:bodyPr/>
                    <a:lstStyle/>
                    <a:p>
                      <a:pPr marL="514350" indent="-514350">
                        <a:lnSpc>
                          <a:spcPct val="100000"/>
                        </a:lnSpc>
                        <a:buAutoNum type="arabicPeriod"/>
                      </a:pPr>
                      <a:r>
                        <a:rPr lang="en-US" sz="3000" kern="1200" dirty="0">
                          <a:solidFill>
                            <a:schemeClr val="tx1"/>
                          </a:solidFill>
                          <a:latin typeface="DaunPenh" pitchFamily="2" charset="0"/>
                          <a:ea typeface="+mn-ea"/>
                          <a:cs typeface="DaunPenh" pitchFamily="2" charset="0"/>
                        </a:rPr>
                        <a:t>A </a:t>
                      </a:r>
                      <a:r>
                        <a:rPr lang="en-US" sz="3000" i="1" kern="1200" dirty="0">
                          <a:solidFill>
                            <a:schemeClr val="tx1"/>
                          </a:solidFill>
                          <a:latin typeface="DaunPenh" pitchFamily="2" charset="0"/>
                          <a:ea typeface="+mn-ea"/>
                          <a:cs typeface="DaunPenh" pitchFamily="2" charset="0"/>
                        </a:rPr>
                        <a:t>spatial</a:t>
                      </a:r>
                      <a:r>
                        <a:rPr lang="en-US" sz="3000" kern="1200" dirty="0">
                          <a:solidFill>
                            <a:schemeClr val="tx1"/>
                          </a:solidFill>
                          <a:latin typeface="DaunPenh" pitchFamily="2" charset="0"/>
                          <a:ea typeface="+mn-ea"/>
                          <a:cs typeface="DaunPenh" pitchFamily="2" charset="0"/>
                        </a:rPr>
                        <a:t> optimization model </a:t>
                      </a:r>
                    </a:p>
                    <a:p>
                      <a:pPr marL="514350" indent="-514350">
                        <a:lnSpc>
                          <a:spcPct val="100000"/>
                        </a:lnSpc>
                        <a:buAutoNum type="arabicPeriod"/>
                      </a:pPr>
                      <a:r>
                        <a:rPr lang="en-US" sz="3000" kern="1200" dirty="0">
                          <a:solidFill>
                            <a:schemeClr val="tx1"/>
                          </a:solidFill>
                          <a:latin typeface="DaunPenh" pitchFamily="2" charset="0"/>
                          <a:ea typeface="+mn-ea"/>
                          <a:cs typeface="DaunPenh" pitchFamily="2" charset="0"/>
                        </a:rPr>
                        <a:t>A </a:t>
                      </a:r>
                      <a:r>
                        <a:rPr lang="en-US" sz="3000" i="1" kern="1200" dirty="0">
                          <a:solidFill>
                            <a:schemeClr val="tx1"/>
                          </a:solidFill>
                          <a:latin typeface="DaunPenh" pitchFamily="2" charset="0"/>
                          <a:ea typeface="+mn-ea"/>
                          <a:cs typeface="DaunPenh" pitchFamily="2" charset="0"/>
                        </a:rPr>
                        <a:t>temporal</a:t>
                      </a:r>
                      <a:r>
                        <a:rPr lang="en-US" sz="3000" kern="1200" dirty="0">
                          <a:solidFill>
                            <a:schemeClr val="tx1"/>
                          </a:solidFill>
                          <a:latin typeface="DaunPenh" pitchFamily="2" charset="0"/>
                          <a:ea typeface="+mn-ea"/>
                          <a:cs typeface="DaunPenh" pitchFamily="2" charset="0"/>
                        </a:rPr>
                        <a:t> optimization model</a:t>
                      </a:r>
                    </a:p>
                    <a:p>
                      <a:pPr marL="514350" indent="-514350">
                        <a:lnSpc>
                          <a:spcPct val="100000"/>
                        </a:lnSpc>
                        <a:buAutoNum type="arabicPeriod"/>
                      </a:pPr>
                      <a:r>
                        <a:rPr lang="en-US" sz="3000" kern="1200" dirty="0">
                          <a:solidFill>
                            <a:schemeClr val="tx1"/>
                          </a:solidFill>
                          <a:latin typeface="DaunPenh" pitchFamily="2" charset="0"/>
                          <a:ea typeface="+mn-ea"/>
                          <a:cs typeface="DaunPenh" pitchFamily="2" charset="0"/>
                        </a:rPr>
                        <a:t>A </a:t>
                      </a:r>
                      <a:r>
                        <a:rPr lang="en-US" sz="3000" i="1" kern="1200" dirty="0">
                          <a:solidFill>
                            <a:schemeClr val="tx1"/>
                          </a:solidFill>
                          <a:latin typeface="DaunPenh" pitchFamily="2" charset="0"/>
                          <a:ea typeface="+mn-ea"/>
                          <a:cs typeface="DaunPenh" pitchFamily="2" charset="0"/>
                        </a:rPr>
                        <a:t>spatial-temporal</a:t>
                      </a:r>
                      <a:r>
                        <a:rPr lang="en-US" sz="3000" kern="1200" dirty="0">
                          <a:solidFill>
                            <a:schemeClr val="tx1"/>
                          </a:solidFill>
                          <a:latin typeface="DaunPenh" pitchFamily="2" charset="0"/>
                          <a:ea typeface="+mn-ea"/>
                          <a:cs typeface="DaunPenh" pitchFamily="2" charset="0"/>
                        </a:rPr>
                        <a:t> optimization model</a:t>
                      </a:r>
                    </a:p>
                  </a:txBody>
                  <a:tcPr anchor="ctr"/>
                </a:tc>
                <a:extLst>
                  <a:ext uri="{0D108BD9-81ED-4DB2-BD59-A6C34878D82A}">
                    <a16:rowId xmlns:a16="http://schemas.microsoft.com/office/drawing/2014/main" val="1296747007"/>
                  </a:ext>
                </a:extLst>
              </a:tr>
              <a:tr h="1811499">
                <a:tc vMerge="1">
                  <a:txBody>
                    <a:bodyPr/>
                    <a:lstStyle/>
                    <a:p>
                      <a:endParaRPr lang="en-US" dirty="0"/>
                    </a:p>
                  </a:txBody>
                  <a:tcPr/>
                </a:tc>
                <a:tc>
                  <a:txBody>
                    <a:bodyPr/>
                    <a:lstStyle/>
                    <a:p>
                      <a:pPr>
                        <a:lnSpc>
                          <a:spcPct val="100000"/>
                        </a:lnSpc>
                      </a:pPr>
                      <a:r>
                        <a:rPr lang="en-US" sz="3000" b="1" kern="1200" dirty="0">
                          <a:solidFill>
                            <a:schemeClr val="tx1"/>
                          </a:solidFill>
                          <a:latin typeface="DaunPenh" pitchFamily="2" charset="0"/>
                          <a:ea typeface="+mn-ea"/>
                          <a:cs typeface="DaunPenh" pitchFamily="2" charset="0"/>
                        </a:rPr>
                        <a:t>Consider: </a:t>
                      </a:r>
                      <a:r>
                        <a:rPr lang="en-US" sz="3000" kern="1200" dirty="0">
                          <a:solidFill>
                            <a:schemeClr val="tx1"/>
                          </a:solidFill>
                          <a:latin typeface="DaunPenh" pitchFamily="2" charset="0"/>
                          <a:ea typeface="+mn-ea"/>
                          <a:cs typeface="DaunPenh" pitchFamily="2" charset="0"/>
                        </a:rPr>
                        <a:t>various emission rates, various sources/sensors configurations, various weather conditions, heterogenous network, case-study of real-world </a:t>
                      </a:r>
                    </a:p>
                  </a:txBody>
                  <a:tcPr anchor="ctr"/>
                </a:tc>
                <a:extLst>
                  <a:ext uri="{0D108BD9-81ED-4DB2-BD59-A6C34878D82A}">
                    <a16:rowId xmlns:a16="http://schemas.microsoft.com/office/drawing/2014/main" val="1158760200"/>
                  </a:ext>
                </a:extLst>
              </a:tr>
            </a:tbl>
          </a:graphicData>
        </a:graphic>
      </p:graphicFrame>
      <p:sp>
        <p:nvSpPr>
          <p:cNvPr id="18" name="Title 1">
            <a:extLst>
              <a:ext uri="{FF2B5EF4-FFF2-40B4-BE49-F238E27FC236}">
                <a16:creationId xmlns:a16="http://schemas.microsoft.com/office/drawing/2014/main" id="{D6B1EB4C-F0E6-FD49-A182-2FA28DEF11C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tx1">
                    <a:lumMod val="85000"/>
                    <a:lumOff val="15000"/>
                  </a:schemeClr>
                </a:solidFill>
                <a:latin typeface="DaunPenh" pitchFamily="2" charset="0"/>
                <a:cs typeface="DaunPenh" pitchFamily="2" charset="0"/>
              </a:rPr>
              <a:t>Research objectives</a:t>
            </a:r>
          </a:p>
        </p:txBody>
      </p:sp>
      <p:pic>
        <p:nvPicPr>
          <p:cNvPr id="12" name="Graphic 11" descr="Bullseye">
            <a:extLst>
              <a:ext uri="{FF2B5EF4-FFF2-40B4-BE49-F238E27FC236}">
                <a16:creationId xmlns:a16="http://schemas.microsoft.com/office/drawing/2014/main" id="{EF15950E-5D04-4D14-B0C7-B6832548A1D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66436" y="694097"/>
            <a:ext cx="1325564" cy="1325564"/>
          </a:xfrm>
          <a:prstGeom prst="rect">
            <a:avLst/>
          </a:prstGeom>
        </p:spPr>
      </p:pic>
    </p:spTree>
    <p:extLst>
      <p:ext uri="{BB962C8B-B14F-4D97-AF65-F5344CB8AC3E}">
        <p14:creationId xmlns:p14="http://schemas.microsoft.com/office/powerpoint/2010/main" val="3990352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90000"/>
            <a:alpha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Related work</a:t>
            </a:r>
          </a:p>
        </p:txBody>
      </p:sp>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25ED6B5-4F2F-2C41-997B-7A692E24EF3B}"/>
              </a:ext>
            </a:extLst>
          </p:cNvPr>
          <p:cNvSpPr>
            <a:spLocks noGrp="1"/>
          </p:cNvSpPr>
          <p:nvPr>
            <p:ph type="sldNum" sz="quarter" idx="12"/>
          </p:nvPr>
        </p:nvSpPr>
        <p:spPr/>
        <p:txBody>
          <a:bodyPr/>
          <a:lstStyle/>
          <a:p>
            <a:fld id="{CBA4AC6D-9836-9F4A-961A-ECAC0CEAF37F}" type="slidenum">
              <a:rPr lang="en-US" smtClean="0"/>
              <a:t>8</a:t>
            </a:fld>
            <a:endParaRPr lang="en-US"/>
          </a:p>
        </p:txBody>
      </p:sp>
    </p:spTree>
    <p:extLst>
      <p:ext uri="{BB962C8B-B14F-4D97-AF65-F5344CB8AC3E}">
        <p14:creationId xmlns:p14="http://schemas.microsoft.com/office/powerpoint/2010/main" val="3064756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90000"/>
            <a:alpha val="15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7F75E8-A592-1343-8008-B4653CAF5450}"/>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Methods</a:t>
            </a:r>
            <a:endParaRPr lang="en-US" sz="7200" dirty="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6E71BBA9-54FD-D749-B632-B1EE9FD80F9E}"/>
              </a:ext>
            </a:extLst>
          </p:cNvPr>
          <p:cNvSpPr>
            <a:spLocks noGrp="1"/>
          </p:cNvSpPr>
          <p:nvPr>
            <p:ph idx="1"/>
          </p:nvPr>
        </p:nvSpPr>
        <p:spPr/>
        <p:txBody>
          <a:bodyPr/>
          <a:lstStyle/>
          <a:p>
            <a:r>
              <a:rPr lang="en-US" sz="3000" dirty="0">
                <a:latin typeface="DaunPenh" pitchFamily="2" charset="0"/>
                <a:cs typeface="DaunPenh" pitchFamily="2" charset="0"/>
              </a:rPr>
              <a:t>What is optimization?</a:t>
            </a:r>
          </a:p>
          <a:p>
            <a:r>
              <a:rPr lang="en-US" sz="3000" dirty="0">
                <a:latin typeface="DaunPenh" pitchFamily="2" charset="0"/>
                <a:cs typeface="DaunPenh" pitchFamily="2" charset="0"/>
              </a:rPr>
              <a:t>What is multi-objective?</a:t>
            </a:r>
          </a:p>
          <a:p>
            <a:r>
              <a:rPr lang="en-US" sz="3000" dirty="0">
                <a:latin typeface="DaunPenh" pitchFamily="2" charset="0"/>
                <a:cs typeface="DaunPenh" pitchFamily="2" charset="0"/>
              </a:rPr>
              <a:t>What are Evolutionary Algorithms? </a:t>
            </a:r>
          </a:p>
          <a:p>
            <a:r>
              <a:rPr lang="en-US" sz="3000" dirty="0">
                <a:latin typeface="DaunPenh" pitchFamily="2" charset="0"/>
                <a:cs typeface="DaunPenh" pitchFamily="2" charset="0"/>
              </a:rPr>
              <a:t>What is the Borg Framework?</a:t>
            </a:r>
          </a:p>
          <a:p>
            <a:endParaRPr lang="en-US" sz="3000" dirty="0">
              <a:latin typeface="DaunPenh" pitchFamily="2" charset="0"/>
              <a:cs typeface="DaunPenh" pitchFamily="2" charset="0"/>
            </a:endParaRPr>
          </a:p>
        </p:txBody>
      </p:sp>
      <p:sp>
        <p:nvSpPr>
          <p:cNvPr id="5" name="Slide Number Placeholder 4">
            <a:extLst>
              <a:ext uri="{FF2B5EF4-FFF2-40B4-BE49-F238E27FC236}">
                <a16:creationId xmlns:a16="http://schemas.microsoft.com/office/drawing/2014/main" id="{B844CD6C-3D60-1143-A791-F21EF775A385}"/>
              </a:ext>
            </a:extLst>
          </p:cNvPr>
          <p:cNvSpPr>
            <a:spLocks noGrp="1"/>
          </p:cNvSpPr>
          <p:nvPr>
            <p:ph type="sldNum" sz="quarter" idx="12"/>
          </p:nvPr>
        </p:nvSpPr>
        <p:spPr/>
        <p:txBody>
          <a:bodyPr/>
          <a:lstStyle/>
          <a:p>
            <a:fld id="{CBA4AC6D-9836-9F4A-961A-ECAC0CEAF37F}" type="slidenum">
              <a:rPr lang="en-US" smtClean="0"/>
              <a:t>9</a:t>
            </a:fld>
            <a:endParaRPr lang="en-US"/>
          </a:p>
        </p:txBody>
      </p:sp>
      <p:grpSp>
        <p:nvGrpSpPr>
          <p:cNvPr id="33" name="Group 32">
            <a:extLst>
              <a:ext uri="{FF2B5EF4-FFF2-40B4-BE49-F238E27FC236}">
                <a16:creationId xmlns:a16="http://schemas.microsoft.com/office/drawing/2014/main" id="{63410345-0A15-0948-B974-5AE62E24C9C7}"/>
              </a:ext>
            </a:extLst>
          </p:cNvPr>
          <p:cNvGrpSpPr/>
          <p:nvPr/>
        </p:nvGrpSpPr>
        <p:grpSpPr>
          <a:xfrm>
            <a:off x="9433560" y="6293521"/>
            <a:ext cx="2432304" cy="523220"/>
            <a:chOff x="219456" y="6382512"/>
            <a:chExt cx="2432304" cy="523220"/>
          </a:xfrm>
        </p:grpSpPr>
        <p:cxnSp>
          <p:nvCxnSpPr>
            <p:cNvPr id="34" name="Straight Connector 33">
              <a:extLst>
                <a:ext uri="{FF2B5EF4-FFF2-40B4-BE49-F238E27FC236}">
                  <a16:creationId xmlns:a16="http://schemas.microsoft.com/office/drawing/2014/main" id="{0DBBBE2F-CAF5-D94B-806B-55B3422B45DC}"/>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878266E-7720-B243-B4B8-1DF036359999}"/>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pic>
        <p:nvPicPr>
          <p:cNvPr id="36" name="תמונה 5">
            <a:extLst>
              <a:ext uri="{FF2B5EF4-FFF2-40B4-BE49-F238E27FC236}">
                <a16:creationId xmlns:a16="http://schemas.microsoft.com/office/drawing/2014/main" id="{A13CF772-8BC2-C64E-834B-2B1933250BB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026418" y="-66991"/>
            <a:ext cx="5839446" cy="2189793"/>
          </a:xfrm>
          <a:prstGeom prst="rect">
            <a:avLst/>
          </a:prstGeom>
        </p:spPr>
      </p:pic>
    </p:spTree>
    <p:extLst>
      <p:ext uri="{BB962C8B-B14F-4D97-AF65-F5344CB8AC3E}">
        <p14:creationId xmlns:p14="http://schemas.microsoft.com/office/powerpoint/2010/main" val="2825432057"/>
      </p:ext>
    </p:extLst>
  </p:cSld>
  <p:clrMapOvr>
    <a:masterClrMapping/>
  </p:clrMapOvr>
</p:sld>
</file>

<file path=ppt/theme/theme1.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80</TotalTime>
  <Words>1809</Words>
  <Application>Microsoft Macintosh PowerPoint</Application>
  <PresentationFormat>Widescreen</PresentationFormat>
  <Paragraphs>185</Paragraphs>
  <Slides>24</Slides>
  <Notes>15</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Calibri</vt:lpstr>
      <vt:lpstr>Calibri Light</vt:lpstr>
      <vt:lpstr>Cambria Math</vt:lpstr>
      <vt:lpstr>DaunPenh</vt:lpstr>
      <vt:lpstr>David</vt:lpstr>
      <vt:lpstr>Montserrat Extra Bold</vt:lpstr>
      <vt:lpstr>Times New Roman</vt:lpstr>
      <vt:lpstr>Office Theme</vt:lpstr>
      <vt:lpstr>Development of methods for adaptive and optimal deployment of heterogeneous sensor array for accurate representation of air pollution and its sources</vt:lpstr>
      <vt:lpstr>PowerPoint Presentation</vt:lpstr>
      <vt:lpstr>Air pollution monitoring</vt:lpstr>
      <vt:lpstr>Representation in time and in space</vt:lpstr>
      <vt:lpstr>Network deployment</vt:lpstr>
      <vt:lpstr>Research hypothesis</vt:lpstr>
      <vt:lpstr>PowerPoint Presentation</vt:lpstr>
      <vt:lpstr>Related work</vt:lpstr>
      <vt:lpstr>Methods</vt:lpstr>
      <vt:lpstr>PowerPoint Presentation</vt:lpstr>
      <vt:lpstr>PowerPoint Presentation</vt:lpstr>
      <vt:lpstr>Background</vt:lpstr>
      <vt:lpstr>Problem formulation</vt:lpstr>
      <vt:lpstr>Research plan</vt:lpstr>
      <vt:lpstr>Simulation setup</vt:lpstr>
      <vt:lpstr>Obtained solutions</vt:lpstr>
      <vt:lpstr>Obtained solutions</vt:lpstr>
      <vt:lpstr>Obtained solutions</vt:lpstr>
      <vt:lpstr>Initial evaluation</vt:lpstr>
      <vt:lpstr>Summary</vt:lpstr>
      <vt:lpstr>References</vt:lpstr>
      <vt:lpstr>PowerPoint Presentation</vt:lpstr>
      <vt:lpstr>PowerPoint Presentation</vt:lpstr>
      <vt:lpstr>trash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methods for adaptive and optimal deployment of heterogeneous sensor array for accurate representation of air pollution and its sources</dc:title>
  <dc:creator>Idit Balachsan</dc:creator>
  <cp:lastModifiedBy>Idit Balachsan</cp:lastModifiedBy>
  <cp:revision>50</cp:revision>
  <dcterms:created xsi:type="dcterms:W3CDTF">2019-07-31T12:43:44Z</dcterms:created>
  <dcterms:modified xsi:type="dcterms:W3CDTF">2019-07-31T14:04:38Z</dcterms:modified>
</cp:coreProperties>
</file>